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04" r:id="rId1"/>
  </p:sldMasterIdLst>
  <p:notesMasterIdLst>
    <p:notesMasterId r:id="rId35"/>
  </p:notesMasterIdLst>
  <p:sldIdLst>
    <p:sldId id="256" r:id="rId2"/>
    <p:sldId id="258" r:id="rId3"/>
    <p:sldId id="259" r:id="rId4"/>
    <p:sldId id="318" r:id="rId5"/>
    <p:sldId id="317" r:id="rId6"/>
    <p:sldId id="319" r:id="rId7"/>
    <p:sldId id="261" r:id="rId8"/>
    <p:sldId id="263" r:id="rId9"/>
    <p:sldId id="303" r:id="rId10"/>
    <p:sldId id="264" r:id="rId11"/>
    <p:sldId id="265" r:id="rId12"/>
    <p:sldId id="266" r:id="rId13"/>
    <p:sldId id="267" r:id="rId14"/>
    <p:sldId id="262" r:id="rId15"/>
    <p:sldId id="320" r:id="rId16"/>
    <p:sldId id="301" r:id="rId17"/>
    <p:sldId id="269" r:id="rId18"/>
    <p:sldId id="270" r:id="rId19"/>
    <p:sldId id="274" r:id="rId20"/>
    <p:sldId id="276" r:id="rId21"/>
    <p:sldId id="277" r:id="rId22"/>
    <p:sldId id="321" r:id="rId23"/>
    <p:sldId id="282" r:id="rId24"/>
    <p:sldId id="283" r:id="rId25"/>
    <p:sldId id="284" r:id="rId26"/>
    <p:sldId id="286" r:id="rId27"/>
    <p:sldId id="289" r:id="rId28"/>
    <p:sldId id="292" r:id="rId29"/>
    <p:sldId id="294" r:id="rId30"/>
    <p:sldId id="296" r:id="rId31"/>
    <p:sldId id="298" r:id="rId32"/>
    <p:sldId id="300" r:id="rId33"/>
    <p:sldId id="315" r:id="rId34"/>
  </p:sldIdLst>
  <p:sldSz cx="12192000" cy="6858000"/>
  <p:notesSz cx="6858000" cy="9144000"/>
  <p:embeddedFontLst>
    <p:embeddedFont>
      <p:font typeface="Century Gothic" panose="020B0502020202020204" pitchFamily="34" charset="0"/>
      <p:regular r:id="rId36"/>
      <p:bold r:id="rId37"/>
      <p:italic r:id="rId38"/>
      <p:boldItalic r:id="rId39"/>
    </p:embeddedFont>
    <p:embeddedFont>
      <p:font typeface="MetaNormalLF-Roman" panose="020B0502030000020004" pitchFamily="34" charset="0"/>
      <p:regular r:id="rId40"/>
    </p:embeddedFont>
    <p:embeddedFont>
      <p:font typeface="MS PGothic" panose="020B0600070205080204" pitchFamily="34" charset="-128"/>
      <p:regular r:id="rId41"/>
    </p:embeddedFont>
    <p:embeddedFont>
      <p:font typeface="Calibri" panose="020F0502020204030204" pitchFamily="34" charset="0"/>
      <p:regular r:id="rId42"/>
      <p:bold r:id="rId43"/>
      <p:italic r:id="rId44"/>
      <p:boldItalic r:id="rId45"/>
    </p:embeddedFont>
    <p:embeddedFont>
      <p:font typeface="Wingdings 3" panose="05040102010807070707" pitchFamily="18" charset="2"/>
      <p:regular r:id="rId4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9951" autoAdjust="0"/>
  </p:normalViewPr>
  <p:slideViewPr>
    <p:cSldViewPr snapToGrid="0">
      <p:cViewPr varScale="1">
        <p:scale>
          <a:sx n="74" d="100"/>
          <a:sy n="74" d="100"/>
        </p:scale>
        <p:origin x="936" y="60"/>
      </p:cViewPr>
      <p:guideLst/>
    </p:cSldViewPr>
  </p:slideViewPr>
  <p:notesTextViewPr>
    <p:cViewPr>
      <p:scale>
        <a:sx n="1" d="1"/>
        <a:sy n="1" d="1"/>
      </p:scale>
      <p:origin x="0" y="0"/>
    </p:cViewPr>
  </p:notesTextViewPr>
  <p:sorterViewPr>
    <p:cViewPr>
      <p:scale>
        <a:sx n="100" d="100"/>
        <a:sy n="100" d="100"/>
      </p:scale>
      <p:origin x="0" y="-41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F2C1E0-DF2B-49FE-8759-16C30EB24804}" type="doc">
      <dgm:prSet loTypeId="urn:microsoft.com/office/officeart/2008/layout/HorizontalMultiLevelHierarchy" loCatId="hierarchy" qsTypeId="urn:microsoft.com/office/officeart/2005/8/quickstyle/simple2" qsCatId="simple" csTypeId="urn:microsoft.com/office/officeart/2005/8/colors/accent1_2" csCatId="accent1" phldr="1"/>
      <dgm:spPr/>
      <dgm:t>
        <a:bodyPr/>
        <a:lstStyle/>
        <a:p>
          <a:endParaRPr lang="en-US"/>
        </a:p>
      </dgm:t>
    </dgm:pt>
    <dgm:pt modelId="{4CD45110-2CFE-488C-ABD8-FA60849BE65B}">
      <dgm:prSet custT="1"/>
      <dgm:spPr/>
      <dgm:t>
        <a:bodyPr/>
        <a:lstStyle/>
        <a:p>
          <a:pPr rtl="0"/>
          <a:r>
            <a:rPr lang="en-US" sz="1600" b="1" dirty="0" smtClean="0"/>
            <a:t>ISO/TS 20721 Implants for surgery — Standard guide to assessment of absorbable metallic implants</a:t>
          </a:r>
          <a:endParaRPr lang="en-US" sz="1600" dirty="0"/>
        </a:p>
      </dgm:t>
    </dgm:pt>
    <dgm:pt modelId="{E4A8EECB-8A24-4DD6-B872-3F4873EF8FD5}" type="parTrans" cxnId="{A1253E45-6883-4A86-8E5F-5703DFCE2289}">
      <dgm:prSet/>
      <dgm:spPr/>
      <dgm:t>
        <a:bodyPr/>
        <a:lstStyle/>
        <a:p>
          <a:endParaRPr lang="en-US"/>
        </a:p>
      </dgm:t>
    </dgm:pt>
    <dgm:pt modelId="{31404181-2785-42DF-9D04-00A3D6DAE537}" type="sibTrans" cxnId="{A1253E45-6883-4A86-8E5F-5703DFCE2289}">
      <dgm:prSet/>
      <dgm:spPr/>
      <dgm:t>
        <a:bodyPr/>
        <a:lstStyle/>
        <a:p>
          <a:endParaRPr lang="en-US"/>
        </a:p>
      </dgm:t>
    </dgm:pt>
    <dgm:pt modelId="{ADF8B7E4-42A1-4742-B33C-B111E6C826CC}">
      <dgm:prSet/>
      <dgm:spPr/>
      <dgm:t>
        <a:bodyPr/>
        <a:lstStyle/>
        <a:p>
          <a:pPr rtl="0"/>
          <a:r>
            <a:rPr lang="en-US" b="1" dirty="0" smtClean="0"/>
            <a:t>ASTM F3160 (WK46455) - Standard Guide for Metallurgical Characterization of Absorbable Metallic Materials for Medical Implants</a:t>
          </a:r>
          <a:endParaRPr lang="en-US" dirty="0"/>
        </a:p>
      </dgm:t>
    </dgm:pt>
    <dgm:pt modelId="{1CDB1F2F-E7B2-4579-A0AD-E90CCE6F18A5}" type="parTrans" cxnId="{F1B810CA-BECC-477D-8738-E650D0D078DD}">
      <dgm:prSet/>
      <dgm:spPr/>
      <dgm:t>
        <a:bodyPr/>
        <a:lstStyle/>
        <a:p>
          <a:endParaRPr lang="en-US"/>
        </a:p>
      </dgm:t>
    </dgm:pt>
    <dgm:pt modelId="{0A6E7AD4-232E-423A-B629-905A4DF7D4C9}" type="sibTrans" cxnId="{F1B810CA-BECC-477D-8738-E650D0D078DD}">
      <dgm:prSet/>
      <dgm:spPr/>
      <dgm:t>
        <a:bodyPr/>
        <a:lstStyle/>
        <a:p>
          <a:endParaRPr lang="en-US"/>
        </a:p>
      </dgm:t>
    </dgm:pt>
    <dgm:pt modelId="{3BD7AD2D-CE84-4E23-BA53-3F22EE577A3D}">
      <dgm:prSet/>
      <dgm:spPr/>
      <dgm:t>
        <a:bodyPr/>
        <a:lstStyle/>
        <a:p>
          <a:pPr rtl="0"/>
          <a:r>
            <a:rPr lang="en-US" b="1" dirty="0" smtClean="0"/>
            <a:t>ASTM WK52640 - Guide to </a:t>
          </a:r>
          <a:r>
            <a:rPr lang="en-US" b="1" i="1" dirty="0" smtClean="0"/>
            <a:t>in vitro </a:t>
          </a:r>
          <a:r>
            <a:rPr lang="en-US" b="1" dirty="0" smtClean="0"/>
            <a:t>Degradation Testing of Absorbable Metals</a:t>
          </a:r>
          <a:endParaRPr lang="en-US" dirty="0"/>
        </a:p>
      </dgm:t>
    </dgm:pt>
    <dgm:pt modelId="{A75917F2-BA9B-4D08-9D6B-BB698E22EBC4}" type="parTrans" cxnId="{D6F35491-D9EB-444C-A9D9-9F01D5878F65}">
      <dgm:prSet/>
      <dgm:spPr/>
      <dgm:t>
        <a:bodyPr/>
        <a:lstStyle/>
        <a:p>
          <a:endParaRPr lang="en-US"/>
        </a:p>
      </dgm:t>
    </dgm:pt>
    <dgm:pt modelId="{F635FDAD-B11C-49A4-A182-909B7351E9DA}" type="sibTrans" cxnId="{D6F35491-D9EB-444C-A9D9-9F01D5878F65}">
      <dgm:prSet/>
      <dgm:spPr/>
      <dgm:t>
        <a:bodyPr/>
        <a:lstStyle/>
        <a:p>
          <a:endParaRPr lang="en-US"/>
        </a:p>
      </dgm:t>
    </dgm:pt>
    <dgm:pt modelId="{5E03D9D3-9875-4CB2-A10A-4356FC0A2C14}">
      <dgm:prSet/>
      <dgm:spPr/>
      <dgm:t>
        <a:bodyPr/>
        <a:lstStyle/>
        <a:p>
          <a:pPr rtl="0"/>
          <a:r>
            <a:rPr lang="en-US" b="1" dirty="0" smtClean="0"/>
            <a:t>(ASTM) Guide to Corrosion Fatigue Evaluation of Absorbable Metals</a:t>
          </a:r>
          <a:endParaRPr lang="en-US" dirty="0"/>
        </a:p>
      </dgm:t>
    </dgm:pt>
    <dgm:pt modelId="{0A09B631-B99F-4D7F-B10F-4B201CEA9D47}" type="parTrans" cxnId="{C6DDFE6F-339E-427C-8458-D08DFDE14399}">
      <dgm:prSet/>
      <dgm:spPr/>
      <dgm:t>
        <a:bodyPr/>
        <a:lstStyle/>
        <a:p>
          <a:endParaRPr lang="en-US"/>
        </a:p>
      </dgm:t>
    </dgm:pt>
    <dgm:pt modelId="{17CA4D26-6659-4EE8-A9DB-A6224933117D}" type="sibTrans" cxnId="{C6DDFE6F-339E-427C-8458-D08DFDE14399}">
      <dgm:prSet/>
      <dgm:spPr/>
      <dgm:t>
        <a:bodyPr/>
        <a:lstStyle/>
        <a:p>
          <a:endParaRPr lang="en-US"/>
        </a:p>
      </dgm:t>
    </dgm:pt>
    <dgm:pt modelId="{591B685D-E81D-4C71-AE94-5B918AF7EA29}">
      <dgm:prSet/>
      <dgm:spPr/>
      <dgm:t>
        <a:bodyPr/>
        <a:lstStyle/>
        <a:p>
          <a:pPr rtl="0"/>
          <a:r>
            <a:rPr lang="en-US" b="1" dirty="0" smtClean="0"/>
            <a:t>(ISO TC194) - Guide for the Biological Evaluation of Absorbable Metals</a:t>
          </a:r>
          <a:endParaRPr lang="en-US" dirty="0"/>
        </a:p>
      </dgm:t>
    </dgm:pt>
    <dgm:pt modelId="{B20402B5-70BE-439A-B4B1-178E5FCA3AED}" type="parTrans" cxnId="{E2853096-2E7C-440D-B6BB-9CB435B540C7}">
      <dgm:prSet/>
      <dgm:spPr/>
      <dgm:t>
        <a:bodyPr/>
        <a:lstStyle/>
        <a:p>
          <a:endParaRPr lang="en-US"/>
        </a:p>
      </dgm:t>
    </dgm:pt>
    <dgm:pt modelId="{72EAE59A-E039-449F-8A20-F1A61B995247}" type="sibTrans" cxnId="{E2853096-2E7C-440D-B6BB-9CB435B540C7}">
      <dgm:prSet/>
      <dgm:spPr/>
      <dgm:t>
        <a:bodyPr/>
        <a:lstStyle/>
        <a:p>
          <a:endParaRPr lang="en-US"/>
        </a:p>
      </dgm:t>
    </dgm:pt>
    <dgm:pt modelId="{FDB60706-4F47-4EB3-A538-DC8944357499}" type="pres">
      <dgm:prSet presAssocID="{A7F2C1E0-DF2B-49FE-8759-16C30EB24804}" presName="Name0" presStyleCnt="0">
        <dgm:presLayoutVars>
          <dgm:chPref val="1"/>
          <dgm:dir/>
          <dgm:animOne val="branch"/>
          <dgm:animLvl val="lvl"/>
          <dgm:resizeHandles val="exact"/>
        </dgm:presLayoutVars>
      </dgm:prSet>
      <dgm:spPr/>
      <dgm:t>
        <a:bodyPr/>
        <a:lstStyle/>
        <a:p>
          <a:endParaRPr lang="en-US"/>
        </a:p>
      </dgm:t>
    </dgm:pt>
    <dgm:pt modelId="{8524CCE7-2EAF-4C7A-9638-4EC7E67B314E}" type="pres">
      <dgm:prSet presAssocID="{4CD45110-2CFE-488C-ABD8-FA60849BE65B}" presName="root1" presStyleCnt="0"/>
      <dgm:spPr/>
    </dgm:pt>
    <dgm:pt modelId="{C0D67113-6FD7-4B0E-B72D-EC0CD989655B}" type="pres">
      <dgm:prSet presAssocID="{4CD45110-2CFE-488C-ABD8-FA60849BE65B}" presName="LevelOneTextNode" presStyleLbl="node0" presStyleIdx="0" presStyleCnt="1" custAng="5400000" custScaleY="63345" custLinFactNeighborX="-62199" custLinFactNeighborY="-794">
        <dgm:presLayoutVars>
          <dgm:chPref val="3"/>
        </dgm:presLayoutVars>
      </dgm:prSet>
      <dgm:spPr/>
      <dgm:t>
        <a:bodyPr/>
        <a:lstStyle/>
        <a:p>
          <a:endParaRPr lang="en-US"/>
        </a:p>
      </dgm:t>
    </dgm:pt>
    <dgm:pt modelId="{432753EC-3C1D-4BE6-90CD-5129C98D5E4B}" type="pres">
      <dgm:prSet presAssocID="{4CD45110-2CFE-488C-ABD8-FA60849BE65B}" presName="level2hierChild" presStyleCnt="0"/>
      <dgm:spPr/>
    </dgm:pt>
    <dgm:pt modelId="{87A04095-EE48-474C-BF27-2FB2B842D3CB}" type="pres">
      <dgm:prSet presAssocID="{1CDB1F2F-E7B2-4579-A0AD-E90CCE6F18A5}" presName="conn2-1" presStyleLbl="parChTrans1D2" presStyleIdx="0" presStyleCnt="4"/>
      <dgm:spPr/>
      <dgm:t>
        <a:bodyPr/>
        <a:lstStyle/>
        <a:p>
          <a:endParaRPr lang="en-US"/>
        </a:p>
      </dgm:t>
    </dgm:pt>
    <dgm:pt modelId="{FD779729-A185-43B1-ABDB-BDDC520E3BB3}" type="pres">
      <dgm:prSet presAssocID="{1CDB1F2F-E7B2-4579-A0AD-E90CCE6F18A5}" presName="connTx" presStyleLbl="parChTrans1D2" presStyleIdx="0" presStyleCnt="4"/>
      <dgm:spPr/>
      <dgm:t>
        <a:bodyPr/>
        <a:lstStyle/>
        <a:p>
          <a:endParaRPr lang="en-US"/>
        </a:p>
      </dgm:t>
    </dgm:pt>
    <dgm:pt modelId="{4E6821DE-7B55-462D-B978-E336DC172F97}" type="pres">
      <dgm:prSet presAssocID="{ADF8B7E4-42A1-4742-B33C-B111E6C826CC}" presName="root2" presStyleCnt="0"/>
      <dgm:spPr/>
    </dgm:pt>
    <dgm:pt modelId="{F7119544-8109-4EC3-979E-4857152968AF}" type="pres">
      <dgm:prSet presAssocID="{ADF8B7E4-42A1-4742-B33C-B111E6C826CC}" presName="LevelTwoTextNode" presStyleLbl="node2" presStyleIdx="0" presStyleCnt="4" custLinFactNeighborX="58898" custLinFactNeighborY="-3986">
        <dgm:presLayoutVars>
          <dgm:chPref val="3"/>
        </dgm:presLayoutVars>
      </dgm:prSet>
      <dgm:spPr/>
      <dgm:t>
        <a:bodyPr/>
        <a:lstStyle/>
        <a:p>
          <a:endParaRPr lang="en-US"/>
        </a:p>
      </dgm:t>
    </dgm:pt>
    <dgm:pt modelId="{3216713A-63B6-4684-AB7C-259F45C7E8D2}" type="pres">
      <dgm:prSet presAssocID="{ADF8B7E4-42A1-4742-B33C-B111E6C826CC}" presName="level3hierChild" presStyleCnt="0"/>
      <dgm:spPr/>
    </dgm:pt>
    <dgm:pt modelId="{64FDA5D6-F3C5-478F-9EC2-EE0392BA6EAD}" type="pres">
      <dgm:prSet presAssocID="{A75917F2-BA9B-4D08-9D6B-BB698E22EBC4}" presName="conn2-1" presStyleLbl="parChTrans1D2" presStyleIdx="1" presStyleCnt="4"/>
      <dgm:spPr/>
      <dgm:t>
        <a:bodyPr/>
        <a:lstStyle/>
        <a:p>
          <a:endParaRPr lang="en-US"/>
        </a:p>
      </dgm:t>
    </dgm:pt>
    <dgm:pt modelId="{3C5764DF-A1F0-4325-AE02-701F63F98461}" type="pres">
      <dgm:prSet presAssocID="{A75917F2-BA9B-4D08-9D6B-BB698E22EBC4}" presName="connTx" presStyleLbl="parChTrans1D2" presStyleIdx="1" presStyleCnt="4"/>
      <dgm:spPr/>
      <dgm:t>
        <a:bodyPr/>
        <a:lstStyle/>
        <a:p>
          <a:endParaRPr lang="en-US"/>
        </a:p>
      </dgm:t>
    </dgm:pt>
    <dgm:pt modelId="{4A7F1190-FC14-4BDE-9A9D-96189967FD0D}" type="pres">
      <dgm:prSet presAssocID="{3BD7AD2D-CE84-4E23-BA53-3F22EE577A3D}" presName="root2" presStyleCnt="0"/>
      <dgm:spPr/>
    </dgm:pt>
    <dgm:pt modelId="{ACD6509A-3A77-4449-9BF3-E3F07193D939}" type="pres">
      <dgm:prSet presAssocID="{3BD7AD2D-CE84-4E23-BA53-3F22EE577A3D}" presName="LevelTwoTextNode" presStyleLbl="node2" presStyleIdx="1" presStyleCnt="4" custLinFactNeighborX="88272" custLinFactNeighborY="-8114">
        <dgm:presLayoutVars>
          <dgm:chPref val="3"/>
        </dgm:presLayoutVars>
      </dgm:prSet>
      <dgm:spPr/>
      <dgm:t>
        <a:bodyPr/>
        <a:lstStyle/>
        <a:p>
          <a:endParaRPr lang="en-US"/>
        </a:p>
      </dgm:t>
    </dgm:pt>
    <dgm:pt modelId="{E241D114-C182-4A73-8E72-5BD441168DEC}" type="pres">
      <dgm:prSet presAssocID="{3BD7AD2D-CE84-4E23-BA53-3F22EE577A3D}" presName="level3hierChild" presStyleCnt="0"/>
      <dgm:spPr/>
    </dgm:pt>
    <dgm:pt modelId="{1141A2C6-7386-4486-A2B7-B16ABBB5FB5C}" type="pres">
      <dgm:prSet presAssocID="{0A09B631-B99F-4D7F-B10F-4B201CEA9D47}" presName="conn2-1" presStyleLbl="parChTrans1D2" presStyleIdx="2" presStyleCnt="4"/>
      <dgm:spPr/>
      <dgm:t>
        <a:bodyPr/>
        <a:lstStyle/>
        <a:p>
          <a:endParaRPr lang="en-US"/>
        </a:p>
      </dgm:t>
    </dgm:pt>
    <dgm:pt modelId="{28CF768B-F390-4509-914B-AA6564F907CD}" type="pres">
      <dgm:prSet presAssocID="{0A09B631-B99F-4D7F-B10F-4B201CEA9D47}" presName="connTx" presStyleLbl="parChTrans1D2" presStyleIdx="2" presStyleCnt="4"/>
      <dgm:spPr/>
      <dgm:t>
        <a:bodyPr/>
        <a:lstStyle/>
        <a:p>
          <a:endParaRPr lang="en-US"/>
        </a:p>
      </dgm:t>
    </dgm:pt>
    <dgm:pt modelId="{6447BF8B-F967-479E-9654-76097779842C}" type="pres">
      <dgm:prSet presAssocID="{5E03D9D3-9875-4CB2-A10A-4356FC0A2C14}" presName="root2" presStyleCnt="0"/>
      <dgm:spPr/>
    </dgm:pt>
    <dgm:pt modelId="{B94109C3-7925-4590-9791-E9E9BA68AA0A}" type="pres">
      <dgm:prSet presAssocID="{5E03D9D3-9875-4CB2-A10A-4356FC0A2C14}" presName="LevelTwoTextNode" presStyleLbl="node2" presStyleIdx="2" presStyleCnt="4" custLinFactNeighborX="88272" custLinFactNeighborY="-12500">
        <dgm:presLayoutVars>
          <dgm:chPref val="3"/>
        </dgm:presLayoutVars>
      </dgm:prSet>
      <dgm:spPr/>
      <dgm:t>
        <a:bodyPr/>
        <a:lstStyle/>
        <a:p>
          <a:endParaRPr lang="en-US"/>
        </a:p>
      </dgm:t>
    </dgm:pt>
    <dgm:pt modelId="{1A5A0E1B-D729-49E7-8A2B-62E006E21D3D}" type="pres">
      <dgm:prSet presAssocID="{5E03D9D3-9875-4CB2-A10A-4356FC0A2C14}" presName="level3hierChild" presStyleCnt="0"/>
      <dgm:spPr/>
    </dgm:pt>
    <dgm:pt modelId="{01A6EF7E-FD57-4A6F-846B-5A8618A36E95}" type="pres">
      <dgm:prSet presAssocID="{B20402B5-70BE-439A-B4B1-178E5FCA3AED}" presName="conn2-1" presStyleLbl="parChTrans1D2" presStyleIdx="3" presStyleCnt="4"/>
      <dgm:spPr/>
      <dgm:t>
        <a:bodyPr/>
        <a:lstStyle/>
        <a:p>
          <a:endParaRPr lang="en-US"/>
        </a:p>
      </dgm:t>
    </dgm:pt>
    <dgm:pt modelId="{56344EBB-151D-4D2D-8F70-BF9A0FB70708}" type="pres">
      <dgm:prSet presAssocID="{B20402B5-70BE-439A-B4B1-178E5FCA3AED}" presName="connTx" presStyleLbl="parChTrans1D2" presStyleIdx="3" presStyleCnt="4"/>
      <dgm:spPr/>
      <dgm:t>
        <a:bodyPr/>
        <a:lstStyle/>
        <a:p>
          <a:endParaRPr lang="en-US"/>
        </a:p>
      </dgm:t>
    </dgm:pt>
    <dgm:pt modelId="{08062781-6B44-4F35-B796-431E4BC7C967}" type="pres">
      <dgm:prSet presAssocID="{591B685D-E81D-4C71-AE94-5B918AF7EA29}" presName="root2" presStyleCnt="0"/>
      <dgm:spPr/>
    </dgm:pt>
    <dgm:pt modelId="{5D0EABA5-ADAF-486F-9CE0-E89523FA600B}" type="pres">
      <dgm:prSet presAssocID="{591B685D-E81D-4C71-AE94-5B918AF7EA29}" presName="LevelTwoTextNode" presStyleLbl="node2" presStyleIdx="3" presStyleCnt="4" custLinFactNeighborX="88272" custLinFactNeighborY="-5921">
        <dgm:presLayoutVars>
          <dgm:chPref val="3"/>
        </dgm:presLayoutVars>
      </dgm:prSet>
      <dgm:spPr/>
      <dgm:t>
        <a:bodyPr/>
        <a:lstStyle/>
        <a:p>
          <a:endParaRPr lang="en-US"/>
        </a:p>
      </dgm:t>
    </dgm:pt>
    <dgm:pt modelId="{E902AD93-9548-45CA-9C35-0A7BA7A31823}" type="pres">
      <dgm:prSet presAssocID="{591B685D-E81D-4C71-AE94-5B918AF7EA29}" presName="level3hierChild" presStyleCnt="0"/>
      <dgm:spPr/>
    </dgm:pt>
  </dgm:ptLst>
  <dgm:cxnLst>
    <dgm:cxn modelId="{D6F35491-D9EB-444C-A9D9-9F01D5878F65}" srcId="{4CD45110-2CFE-488C-ABD8-FA60849BE65B}" destId="{3BD7AD2D-CE84-4E23-BA53-3F22EE577A3D}" srcOrd="1" destOrd="0" parTransId="{A75917F2-BA9B-4D08-9D6B-BB698E22EBC4}" sibTransId="{F635FDAD-B11C-49A4-A182-909B7351E9DA}"/>
    <dgm:cxn modelId="{3DCCBD96-F05C-4520-BAC4-F06FFFCD8B2C}" type="presOf" srcId="{0A09B631-B99F-4D7F-B10F-4B201CEA9D47}" destId="{28CF768B-F390-4509-914B-AA6564F907CD}" srcOrd="1" destOrd="0" presId="urn:microsoft.com/office/officeart/2008/layout/HorizontalMultiLevelHierarchy"/>
    <dgm:cxn modelId="{4F944D7A-263C-494B-A4DC-4A983643C777}" type="presOf" srcId="{B20402B5-70BE-439A-B4B1-178E5FCA3AED}" destId="{56344EBB-151D-4D2D-8F70-BF9A0FB70708}" srcOrd="1" destOrd="0" presId="urn:microsoft.com/office/officeart/2008/layout/HorizontalMultiLevelHierarchy"/>
    <dgm:cxn modelId="{149E5720-4945-45B3-A0E3-98903DE83F2E}" type="presOf" srcId="{1CDB1F2F-E7B2-4579-A0AD-E90CCE6F18A5}" destId="{87A04095-EE48-474C-BF27-2FB2B842D3CB}" srcOrd="0" destOrd="0" presId="urn:microsoft.com/office/officeart/2008/layout/HorizontalMultiLevelHierarchy"/>
    <dgm:cxn modelId="{F1B810CA-BECC-477D-8738-E650D0D078DD}" srcId="{4CD45110-2CFE-488C-ABD8-FA60849BE65B}" destId="{ADF8B7E4-42A1-4742-B33C-B111E6C826CC}" srcOrd="0" destOrd="0" parTransId="{1CDB1F2F-E7B2-4579-A0AD-E90CCE6F18A5}" sibTransId="{0A6E7AD4-232E-423A-B629-905A4DF7D4C9}"/>
    <dgm:cxn modelId="{02AE6D5A-9206-4766-A8AF-B27E28F21F5C}" type="presOf" srcId="{4CD45110-2CFE-488C-ABD8-FA60849BE65B}" destId="{C0D67113-6FD7-4B0E-B72D-EC0CD989655B}" srcOrd="0" destOrd="0" presId="urn:microsoft.com/office/officeart/2008/layout/HorizontalMultiLevelHierarchy"/>
    <dgm:cxn modelId="{C9334626-9B75-42F6-A447-D0A2B7F6864B}" type="presOf" srcId="{A75917F2-BA9B-4D08-9D6B-BB698E22EBC4}" destId="{3C5764DF-A1F0-4325-AE02-701F63F98461}" srcOrd="1" destOrd="0" presId="urn:microsoft.com/office/officeart/2008/layout/HorizontalMultiLevelHierarchy"/>
    <dgm:cxn modelId="{E94CF67F-501B-4C9D-9031-F8292E884FF2}" type="presOf" srcId="{591B685D-E81D-4C71-AE94-5B918AF7EA29}" destId="{5D0EABA5-ADAF-486F-9CE0-E89523FA600B}" srcOrd="0" destOrd="0" presId="urn:microsoft.com/office/officeart/2008/layout/HorizontalMultiLevelHierarchy"/>
    <dgm:cxn modelId="{62C27D65-C3D3-49A5-BD30-E14DF0CEB9F4}" type="presOf" srcId="{ADF8B7E4-42A1-4742-B33C-B111E6C826CC}" destId="{F7119544-8109-4EC3-979E-4857152968AF}" srcOrd="0" destOrd="0" presId="urn:microsoft.com/office/officeart/2008/layout/HorizontalMultiLevelHierarchy"/>
    <dgm:cxn modelId="{E2853096-2E7C-440D-B6BB-9CB435B540C7}" srcId="{4CD45110-2CFE-488C-ABD8-FA60849BE65B}" destId="{591B685D-E81D-4C71-AE94-5B918AF7EA29}" srcOrd="3" destOrd="0" parTransId="{B20402B5-70BE-439A-B4B1-178E5FCA3AED}" sibTransId="{72EAE59A-E039-449F-8A20-F1A61B995247}"/>
    <dgm:cxn modelId="{C6DDFE6F-339E-427C-8458-D08DFDE14399}" srcId="{4CD45110-2CFE-488C-ABD8-FA60849BE65B}" destId="{5E03D9D3-9875-4CB2-A10A-4356FC0A2C14}" srcOrd="2" destOrd="0" parTransId="{0A09B631-B99F-4D7F-B10F-4B201CEA9D47}" sibTransId="{17CA4D26-6659-4EE8-A9DB-A6224933117D}"/>
    <dgm:cxn modelId="{4EFFFF6F-D3C8-4FC0-964F-CC311CDB94D1}" type="presOf" srcId="{A7F2C1E0-DF2B-49FE-8759-16C30EB24804}" destId="{FDB60706-4F47-4EB3-A538-DC8944357499}" srcOrd="0" destOrd="0" presId="urn:microsoft.com/office/officeart/2008/layout/HorizontalMultiLevelHierarchy"/>
    <dgm:cxn modelId="{A1253E45-6883-4A86-8E5F-5703DFCE2289}" srcId="{A7F2C1E0-DF2B-49FE-8759-16C30EB24804}" destId="{4CD45110-2CFE-488C-ABD8-FA60849BE65B}" srcOrd="0" destOrd="0" parTransId="{E4A8EECB-8A24-4DD6-B872-3F4873EF8FD5}" sibTransId="{31404181-2785-42DF-9D04-00A3D6DAE537}"/>
    <dgm:cxn modelId="{95E10D76-AD7E-4245-B3B8-645ADF8ECEBA}" type="presOf" srcId="{A75917F2-BA9B-4D08-9D6B-BB698E22EBC4}" destId="{64FDA5D6-F3C5-478F-9EC2-EE0392BA6EAD}" srcOrd="0" destOrd="0" presId="urn:microsoft.com/office/officeart/2008/layout/HorizontalMultiLevelHierarchy"/>
    <dgm:cxn modelId="{2D02E5A3-2FD9-4693-B54D-54F15C4B78BA}" type="presOf" srcId="{0A09B631-B99F-4D7F-B10F-4B201CEA9D47}" destId="{1141A2C6-7386-4486-A2B7-B16ABBB5FB5C}" srcOrd="0" destOrd="0" presId="urn:microsoft.com/office/officeart/2008/layout/HorizontalMultiLevelHierarchy"/>
    <dgm:cxn modelId="{A7D3B4B2-DCE4-43A9-90D5-4E2DA76713EA}" type="presOf" srcId="{B20402B5-70BE-439A-B4B1-178E5FCA3AED}" destId="{01A6EF7E-FD57-4A6F-846B-5A8618A36E95}" srcOrd="0" destOrd="0" presId="urn:microsoft.com/office/officeart/2008/layout/HorizontalMultiLevelHierarchy"/>
    <dgm:cxn modelId="{BE2A95BB-70CE-47F2-A29B-668A75C136F3}" type="presOf" srcId="{1CDB1F2F-E7B2-4579-A0AD-E90CCE6F18A5}" destId="{FD779729-A185-43B1-ABDB-BDDC520E3BB3}" srcOrd="1" destOrd="0" presId="urn:microsoft.com/office/officeart/2008/layout/HorizontalMultiLevelHierarchy"/>
    <dgm:cxn modelId="{58EFC9E2-66F3-41B8-AEBA-A4B527E3FED3}" type="presOf" srcId="{3BD7AD2D-CE84-4E23-BA53-3F22EE577A3D}" destId="{ACD6509A-3A77-4449-9BF3-E3F07193D939}" srcOrd="0" destOrd="0" presId="urn:microsoft.com/office/officeart/2008/layout/HorizontalMultiLevelHierarchy"/>
    <dgm:cxn modelId="{F4C24E51-2955-4B65-AC70-914EE48CE0A8}" type="presOf" srcId="{5E03D9D3-9875-4CB2-A10A-4356FC0A2C14}" destId="{B94109C3-7925-4590-9791-E9E9BA68AA0A}" srcOrd="0" destOrd="0" presId="urn:microsoft.com/office/officeart/2008/layout/HorizontalMultiLevelHierarchy"/>
    <dgm:cxn modelId="{5FECC871-E686-48F6-A68F-9FBBE30F20A2}" type="presParOf" srcId="{FDB60706-4F47-4EB3-A538-DC8944357499}" destId="{8524CCE7-2EAF-4C7A-9638-4EC7E67B314E}" srcOrd="0" destOrd="0" presId="urn:microsoft.com/office/officeart/2008/layout/HorizontalMultiLevelHierarchy"/>
    <dgm:cxn modelId="{1A750599-0B2F-4094-848D-A12FB7F62F55}" type="presParOf" srcId="{8524CCE7-2EAF-4C7A-9638-4EC7E67B314E}" destId="{C0D67113-6FD7-4B0E-B72D-EC0CD989655B}" srcOrd="0" destOrd="0" presId="urn:microsoft.com/office/officeart/2008/layout/HorizontalMultiLevelHierarchy"/>
    <dgm:cxn modelId="{59BE27E8-4828-4B5C-AEE5-DA13856B8E0F}" type="presParOf" srcId="{8524CCE7-2EAF-4C7A-9638-4EC7E67B314E}" destId="{432753EC-3C1D-4BE6-90CD-5129C98D5E4B}" srcOrd="1" destOrd="0" presId="urn:microsoft.com/office/officeart/2008/layout/HorizontalMultiLevelHierarchy"/>
    <dgm:cxn modelId="{7C846D84-82AE-4BCB-BD06-6C83C8BAF4FD}" type="presParOf" srcId="{432753EC-3C1D-4BE6-90CD-5129C98D5E4B}" destId="{87A04095-EE48-474C-BF27-2FB2B842D3CB}" srcOrd="0" destOrd="0" presId="urn:microsoft.com/office/officeart/2008/layout/HorizontalMultiLevelHierarchy"/>
    <dgm:cxn modelId="{89442CB2-4489-425B-829B-348C2901882E}" type="presParOf" srcId="{87A04095-EE48-474C-BF27-2FB2B842D3CB}" destId="{FD779729-A185-43B1-ABDB-BDDC520E3BB3}" srcOrd="0" destOrd="0" presId="urn:microsoft.com/office/officeart/2008/layout/HorizontalMultiLevelHierarchy"/>
    <dgm:cxn modelId="{31A94AF7-84DF-470D-80E9-9ED0C1378A6E}" type="presParOf" srcId="{432753EC-3C1D-4BE6-90CD-5129C98D5E4B}" destId="{4E6821DE-7B55-462D-B978-E336DC172F97}" srcOrd="1" destOrd="0" presId="urn:microsoft.com/office/officeart/2008/layout/HorizontalMultiLevelHierarchy"/>
    <dgm:cxn modelId="{473A5100-23CF-410E-9A0C-84B58ADA8973}" type="presParOf" srcId="{4E6821DE-7B55-462D-B978-E336DC172F97}" destId="{F7119544-8109-4EC3-979E-4857152968AF}" srcOrd="0" destOrd="0" presId="urn:microsoft.com/office/officeart/2008/layout/HorizontalMultiLevelHierarchy"/>
    <dgm:cxn modelId="{CBEF821C-C2FE-4D37-9155-2587799BBCB3}" type="presParOf" srcId="{4E6821DE-7B55-462D-B978-E336DC172F97}" destId="{3216713A-63B6-4684-AB7C-259F45C7E8D2}" srcOrd="1" destOrd="0" presId="urn:microsoft.com/office/officeart/2008/layout/HorizontalMultiLevelHierarchy"/>
    <dgm:cxn modelId="{C391B089-AD42-43AB-8D7A-AA70E49CC0FA}" type="presParOf" srcId="{432753EC-3C1D-4BE6-90CD-5129C98D5E4B}" destId="{64FDA5D6-F3C5-478F-9EC2-EE0392BA6EAD}" srcOrd="2" destOrd="0" presId="urn:microsoft.com/office/officeart/2008/layout/HorizontalMultiLevelHierarchy"/>
    <dgm:cxn modelId="{BA2800A4-7B81-4B64-9603-A6068C6C8A8B}" type="presParOf" srcId="{64FDA5D6-F3C5-478F-9EC2-EE0392BA6EAD}" destId="{3C5764DF-A1F0-4325-AE02-701F63F98461}" srcOrd="0" destOrd="0" presId="urn:microsoft.com/office/officeart/2008/layout/HorizontalMultiLevelHierarchy"/>
    <dgm:cxn modelId="{DC137C42-7741-4A7C-A7CF-6B83FF39AF92}" type="presParOf" srcId="{432753EC-3C1D-4BE6-90CD-5129C98D5E4B}" destId="{4A7F1190-FC14-4BDE-9A9D-96189967FD0D}" srcOrd="3" destOrd="0" presId="urn:microsoft.com/office/officeart/2008/layout/HorizontalMultiLevelHierarchy"/>
    <dgm:cxn modelId="{29E996F8-B7EF-4D27-A57B-429B0B791DA5}" type="presParOf" srcId="{4A7F1190-FC14-4BDE-9A9D-96189967FD0D}" destId="{ACD6509A-3A77-4449-9BF3-E3F07193D939}" srcOrd="0" destOrd="0" presId="urn:microsoft.com/office/officeart/2008/layout/HorizontalMultiLevelHierarchy"/>
    <dgm:cxn modelId="{F6DD505E-CAB7-40E6-B80A-7D6FD3FE64C9}" type="presParOf" srcId="{4A7F1190-FC14-4BDE-9A9D-96189967FD0D}" destId="{E241D114-C182-4A73-8E72-5BD441168DEC}" srcOrd="1" destOrd="0" presId="urn:microsoft.com/office/officeart/2008/layout/HorizontalMultiLevelHierarchy"/>
    <dgm:cxn modelId="{E76C9A7D-48C8-4ACE-B3EF-52CC0D8C7FCA}" type="presParOf" srcId="{432753EC-3C1D-4BE6-90CD-5129C98D5E4B}" destId="{1141A2C6-7386-4486-A2B7-B16ABBB5FB5C}" srcOrd="4" destOrd="0" presId="urn:microsoft.com/office/officeart/2008/layout/HorizontalMultiLevelHierarchy"/>
    <dgm:cxn modelId="{EE6CA104-84B5-4658-A817-89D06F029E61}" type="presParOf" srcId="{1141A2C6-7386-4486-A2B7-B16ABBB5FB5C}" destId="{28CF768B-F390-4509-914B-AA6564F907CD}" srcOrd="0" destOrd="0" presId="urn:microsoft.com/office/officeart/2008/layout/HorizontalMultiLevelHierarchy"/>
    <dgm:cxn modelId="{783DED8B-D32C-43BA-B13B-A300F7CD73C8}" type="presParOf" srcId="{432753EC-3C1D-4BE6-90CD-5129C98D5E4B}" destId="{6447BF8B-F967-479E-9654-76097779842C}" srcOrd="5" destOrd="0" presId="urn:microsoft.com/office/officeart/2008/layout/HorizontalMultiLevelHierarchy"/>
    <dgm:cxn modelId="{A0B75A1A-4D27-40E8-956B-BF4130D305B2}" type="presParOf" srcId="{6447BF8B-F967-479E-9654-76097779842C}" destId="{B94109C3-7925-4590-9791-E9E9BA68AA0A}" srcOrd="0" destOrd="0" presId="urn:microsoft.com/office/officeart/2008/layout/HorizontalMultiLevelHierarchy"/>
    <dgm:cxn modelId="{AB6AD356-A2D3-4238-B567-8606B1F2C828}" type="presParOf" srcId="{6447BF8B-F967-479E-9654-76097779842C}" destId="{1A5A0E1B-D729-49E7-8A2B-62E006E21D3D}" srcOrd="1" destOrd="0" presId="urn:microsoft.com/office/officeart/2008/layout/HorizontalMultiLevelHierarchy"/>
    <dgm:cxn modelId="{5CACDCF1-D995-43E0-B6F1-0A6D5830A269}" type="presParOf" srcId="{432753EC-3C1D-4BE6-90CD-5129C98D5E4B}" destId="{01A6EF7E-FD57-4A6F-846B-5A8618A36E95}" srcOrd="6" destOrd="0" presId="urn:microsoft.com/office/officeart/2008/layout/HorizontalMultiLevelHierarchy"/>
    <dgm:cxn modelId="{2F90B9C5-9030-4539-A16A-AFC1069DF016}" type="presParOf" srcId="{01A6EF7E-FD57-4A6F-846B-5A8618A36E95}" destId="{56344EBB-151D-4D2D-8F70-BF9A0FB70708}" srcOrd="0" destOrd="0" presId="urn:microsoft.com/office/officeart/2008/layout/HorizontalMultiLevelHierarchy"/>
    <dgm:cxn modelId="{6DDB3B58-3F06-49A3-917F-F46A693BE02D}" type="presParOf" srcId="{432753EC-3C1D-4BE6-90CD-5129C98D5E4B}" destId="{08062781-6B44-4F35-B796-431E4BC7C967}" srcOrd="7" destOrd="0" presId="urn:microsoft.com/office/officeart/2008/layout/HorizontalMultiLevelHierarchy"/>
    <dgm:cxn modelId="{D87CDDC2-48A5-4602-BFA9-64E7C7F0C20E}" type="presParOf" srcId="{08062781-6B44-4F35-B796-431E4BC7C967}" destId="{5D0EABA5-ADAF-486F-9CE0-E89523FA600B}" srcOrd="0" destOrd="0" presId="urn:microsoft.com/office/officeart/2008/layout/HorizontalMultiLevelHierarchy"/>
    <dgm:cxn modelId="{B3859E6D-AA75-4611-8A87-B4521646A9E2}" type="presParOf" srcId="{08062781-6B44-4F35-B796-431E4BC7C967}" destId="{E902AD93-9548-45CA-9C35-0A7BA7A31823}"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9AB220-BF05-443A-A522-CC3617FB2997}" type="datetimeFigureOut">
              <a:rPr lang="en-US" smtClean="0"/>
              <a:t>4/12/2016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4B0522-0A54-4D1E-9E6D-D631D1F939E1}" type="slidenum">
              <a:rPr lang="en-US" smtClean="0"/>
              <a:t>‹#›</a:t>
            </a:fld>
            <a:endParaRPr lang="en-US"/>
          </a:p>
        </p:txBody>
      </p:sp>
    </p:spTree>
    <p:extLst>
      <p:ext uri="{BB962C8B-B14F-4D97-AF65-F5344CB8AC3E}">
        <p14:creationId xmlns:p14="http://schemas.microsoft.com/office/powerpoint/2010/main" val="190942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fld id="{BE27346F-84D9-4EDB-B8A3-6E32B304D4C9}" type="slidenum">
              <a:rPr lang="en-US" altLang="en-US" sz="1200" b="0" baseline="0">
                <a:latin typeface="Times New Roman" panose="02020603050405020304" pitchFamily="18" charset="0"/>
              </a:rPr>
              <a:pPr/>
              <a:t>3</a:t>
            </a:fld>
            <a:endParaRPr lang="en-US" altLang="en-US" sz="1200" b="0" baseline="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900" smtClean="0">
                <a:latin typeface="Arial" panose="020B0604020202020204" pitchFamily="34" charset="0"/>
              </a:rPr>
              <a:t>Enter speaker notes here.</a:t>
            </a:r>
          </a:p>
          <a:p>
            <a:endParaRPr lang="en-US" altLang="en-US" smtClean="0"/>
          </a:p>
        </p:txBody>
      </p:sp>
      <p:sp>
        <p:nvSpPr>
          <p:cNvPr id="14341" name="Footer Placeholder 1"/>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endParaRPr lang="en-US" altLang="en-US" sz="1200" b="0" baseline="0" smtClean="0">
              <a:latin typeface="Times New Roman" panose="02020603050405020304" pitchFamily="18" charset="0"/>
            </a:endParaRPr>
          </a:p>
        </p:txBody>
      </p:sp>
    </p:spTree>
    <p:extLst>
      <p:ext uri="{BB962C8B-B14F-4D97-AF65-F5344CB8AC3E}">
        <p14:creationId xmlns:p14="http://schemas.microsoft.com/office/powerpoint/2010/main" val="2654363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17</a:t>
            </a:fld>
            <a:endParaRPr lang="en-US" altLang="en-US"/>
          </a:p>
        </p:txBody>
      </p:sp>
    </p:spTree>
    <p:extLst>
      <p:ext uri="{BB962C8B-B14F-4D97-AF65-F5344CB8AC3E}">
        <p14:creationId xmlns:p14="http://schemas.microsoft.com/office/powerpoint/2010/main" val="2634027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19</a:t>
            </a:fld>
            <a:endParaRPr lang="en-US" altLang="en-US"/>
          </a:p>
        </p:txBody>
      </p:sp>
    </p:spTree>
    <p:extLst>
      <p:ext uri="{BB962C8B-B14F-4D97-AF65-F5344CB8AC3E}">
        <p14:creationId xmlns:p14="http://schemas.microsoft.com/office/powerpoint/2010/main" val="4165915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B0522-0A54-4D1E-9E6D-D631D1F939E1}" type="slidenum">
              <a:rPr lang="en-US" smtClean="0"/>
              <a:t>20</a:t>
            </a:fld>
            <a:endParaRPr lang="en-US"/>
          </a:p>
        </p:txBody>
      </p:sp>
    </p:spTree>
    <p:extLst>
      <p:ext uri="{BB962C8B-B14F-4D97-AF65-F5344CB8AC3E}">
        <p14:creationId xmlns:p14="http://schemas.microsoft.com/office/powerpoint/2010/main" val="1468529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fld id="{BE27346F-84D9-4EDB-B8A3-6E32B304D4C9}" type="slidenum">
              <a:rPr lang="en-US" altLang="en-US" sz="1200" b="0" baseline="0">
                <a:latin typeface="Times New Roman" panose="02020603050405020304" pitchFamily="18" charset="0"/>
              </a:rPr>
              <a:pPr/>
              <a:t>22</a:t>
            </a:fld>
            <a:endParaRPr lang="en-US" altLang="en-US" sz="1200" b="0" baseline="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900" smtClean="0">
                <a:latin typeface="Arial" panose="020B0604020202020204" pitchFamily="34" charset="0"/>
              </a:rPr>
              <a:t>Enter speaker notes here.</a:t>
            </a:r>
          </a:p>
          <a:p>
            <a:endParaRPr lang="en-US" altLang="en-US" smtClean="0"/>
          </a:p>
        </p:txBody>
      </p:sp>
      <p:sp>
        <p:nvSpPr>
          <p:cNvPr id="14341" name="Footer Placeholder 1"/>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endParaRPr lang="en-US" altLang="en-US" sz="1200" b="0" baseline="0" smtClean="0">
              <a:latin typeface="Times New Roman" panose="02020603050405020304" pitchFamily="18" charset="0"/>
            </a:endParaRPr>
          </a:p>
        </p:txBody>
      </p:sp>
    </p:spTree>
    <p:extLst>
      <p:ext uri="{BB962C8B-B14F-4D97-AF65-F5344CB8AC3E}">
        <p14:creationId xmlns:p14="http://schemas.microsoft.com/office/powerpoint/2010/main" val="1653472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FFFF00"/>
                </a:solidFill>
                <a:effectLst/>
                <a:latin typeface="+mn-lt"/>
                <a:ea typeface="+mn-ea"/>
                <a:cs typeface="+mn-cs"/>
              </a:rPr>
              <a:t>Toward that end, an impromptu model evolved that actively promotes a cooperative development of standards with professional societies as well as with other technical committees and/or standards development organizations.  Aimed at standards for absorbable metals (for implants that intentionally degrade in the body), the effort seeks to provide guidance not only to product developers and regulators, but also to fundamental researchers.</a:t>
            </a:r>
            <a:endParaRPr lang="en-US" dirty="0" smtClean="0"/>
          </a:p>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pPr>
              <a:defRPr/>
            </a:pPr>
            <a:fld id="{94017E3E-D174-4368-BA7D-66D2D6AFDA5E}" type="slidenum">
              <a:rPr lang="en-US" altLang="en-US" smtClean="0"/>
              <a:pPr>
                <a:defRPr/>
              </a:pPr>
              <a:t>23</a:t>
            </a:fld>
            <a:endParaRPr lang="en-US" altLang="en-US"/>
          </a:p>
        </p:txBody>
      </p:sp>
    </p:spTree>
    <p:extLst>
      <p:ext uri="{BB962C8B-B14F-4D97-AF65-F5344CB8AC3E}">
        <p14:creationId xmlns:p14="http://schemas.microsoft.com/office/powerpoint/2010/main" val="2074218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Standards being actively coordinated</a:t>
            </a:r>
            <a:r>
              <a:rPr lang="en-US" baseline="0" dirty="0" smtClean="0"/>
              <a:t> and </a:t>
            </a:r>
            <a:r>
              <a:rPr lang="en-US" dirty="0" smtClean="0"/>
              <a:t>harmonized to prevent conflicts and duplication.</a:t>
            </a:r>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24</a:t>
            </a:fld>
            <a:endParaRPr lang="en-US" altLang="en-US"/>
          </a:p>
        </p:txBody>
      </p:sp>
    </p:spTree>
    <p:extLst>
      <p:ext uri="{BB962C8B-B14F-4D97-AF65-F5344CB8AC3E}">
        <p14:creationId xmlns:p14="http://schemas.microsoft.com/office/powerpoint/2010/main" val="2823091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FFFF00"/>
                </a:solidFill>
                <a:effectLst/>
                <a:latin typeface="+mn-lt"/>
                <a:ea typeface="+mn-ea"/>
                <a:cs typeface="+mn-cs"/>
              </a:rPr>
              <a:t>“… It has now evolved into a cooperative ISO-ASTM effort that seeks and actively engages relevant academic and commercial expertise from both within and outside the normal standards development processes – an approach facilitated by online discussion resources and special review sessions at strategically selected meetings and conferences.“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rgbClr val="FFFF00"/>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rgbClr val="FFFF00"/>
                </a:solidFill>
                <a:effectLst/>
                <a:latin typeface="+mn-lt"/>
                <a:ea typeface="+mn-ea"/>
                <a:cs typeface="+mn-cs"/>
              </a:rPr>
              <a:t>Researchers were asking for standards to encourage better reporting and investigation consistency.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rgbClr val="FFFF00"/>
                </a:solidFill>
                <a:effectLst/>
                <a:latin typeface="+mn-lt"/>
                <a:ea typeface="+mn-ea"/>
                <a:cs typeface="+mn-cs"/>
              </a:rPr>
              <a:t>Sufficient</a:t>
            </a:r>
            <a:r>
              <a:rPr lang="en-US" sz="1200" kern="1200" baseline="0" dirty="0" smtClean="0">
                <a:solidFill>
                  <a:srgbClr val="FFFF00"/>
                </a:solidFill>
                <a:effectLst/>
                <a:latin typeface="+mn-lt"/>
                <a:ea typeface="+mn-ea"/>
                <a:cs typeface="+mn-cs"/>
              </a:rPr>
              <a:t> need to host standards development sessions at conference.</a:t>
            </a:r>
            <a:endParaRPr lang="en-US" sz="1200" kern="1200" dirty="0" smtClean="0">
              <a:solidFill>
                <a:srgbClr val="FFFF00"/>
              </a:solidFill>
              <a:effectLst/>
              <a:latin typeface="+mn-lt"/>
              <a:ea typeface="+mn-ea"/>
              <a:cs typeface="+mn-cs"/>
            </a:endParaRPr>
          </a:p>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25</a:t>
            </a:fld>
            <a:endParaRPr lang="en-US" altLang="en-US"/>
          </a:p>
        </p:txBody>
      </p:sp>
    </p:spTree>
    <p:extLst>
      <p:ext uri="{BB962C8B-B14F-4D97-AF65-F5344CB8AC3E}">
        <p14:creationId xmlns:p14="http://schemas.microsoft.com/office/powerpoint/2010/main" val="1291082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28</a:t>
            </a:fld>
            <a:endParaRPr lang="en-US" altLang="en-US"/>
          </a:p>
        </p:txBody>
      </p:sp>
    </p:spTree>
    <p:extLst>
      <p:ext uri="{BB962C8B-B14F-4D97-AF65-F5344CB8AC3E}">
        <p14:creationId xmlns:p14="http://schemas.microsoft.com/office/powerpoint/2010/main" val="9610175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29</a:t>
            </a:fld>
            <a:endParaRPr lang="en-US" altLang="en-US"/>
          </a:p>
        </p:txBody>
      </p:sp>
    </p:spTree>
    <p:extLst>
      <p:ext uri="{BB962C8B-B14F-4D97-AF65-F5344CB8AC3E}">
        <p14:creationId xmlns:p14="http://schemas.microsoft.com/office/powerpoint/2010/main" val="904017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30</a:t>
            </a:fld>
            <a:endParaRPr lang="en-US" altLang="en-US"/>
          </a:p>
        </p:txBody>
      </p:sp>
    </p:spTree>
    <p:extLst>
      <p:ext uri="{BB962C8B-B14F-4D97-AF65-F5344CB8AC3E}">
        <p14:creationId xmlns:p14="http://schemas.microsoft.com/office/powerpoint/2010/main" val="2194187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fld id="{BE27346F-84D9-4EDB-B8A3-6E32B304D4C9}" type="slidenum">
              <a:rPr lang="en-US" altLang="en-US" sz="1200" b="0" baseline="0">
                <a:latin typeface="Times New Roman" panose="02020603050405020304" pitchFamily="18" charset="0"/>
              </a:rPr>
              <a:pPr/>
              <a:t>4</a:t>
            </a:fld>
            <a:endParaRPr lang="en-US" altLang="en-US" sz="1200" b="0" baseline="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900" smtClean="0">
                <a:latin typeface="Arial" panose="020B0604020202020204" pitchFamily="34" charset="0"/>
              </a:rPr>
              <a:t>Enter speaker notes here.</a:t>
            </a:r>
          </a:p>
          <a:p>
            <a:endParaRPr lang="en-US" altLang="en-US" smtClean="0"/>
          </a:p>
        </p:txBody>
      </p:sp>
      <p:sp>
        <p:nvSpPr>
          <p:cNvPr id="14341" name="Footer Placeholder 1"/>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endParaRPr lang="en-US" altLang="en-US" sz="1200" b="0" baseline="0" smtClean="0">
              <a:latin typeface="Times New Roman" panose="02020603050405020304" pitchFamily="18" charset="0"/>
            </a:endParaRPr>
          </a:p>
        </p:txBody>
      </p:sp>
    </p:spTree>
    <p:extLst>
      <p:ext uri="{BB962C8B-B14F-4D97-AF65-F5344CB8AC3E}">
        <p14:creationId xmlns:p14="http://schemas.microsoft.com/office/powerpoint/2010/main" val="1070148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B0522-0A54-4D1E-9E6D-D631D1F939E1}" type="slidenum">
              <a:rPr lang="en-US" smtClean="0"/>
              <a:t>31</a:t>
            </a:fld>
            <a:endParaRPr lang="en-US"/>
          </a:p>
        </p:txBody>
      </p:sp>
    </p:spTree>
    <p:extLst>
      <p:ext uri="{BB962C8B-B14F-4D97-AF65-F5344CB8AC3E}">
        <p14:creationId xmlns:p14="http://schemas.microsoft.com/office/powerpoint/2010/main" val="37124830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32</a:t>
            </a:fld>
            <a:endParaRPr lang="en-US" altLang="en-US"/>
          </a:p>
        </p:txBody>
      </p:sp>
    </p:spTree>
    <p:extLst>
      <p:ext uri="{BB962C8B-B14F-4D97-AF65-F5344CB8AC3E}">
        <p14:creationId xmlns:p14="http://schemas.microsoft.com/office/powerpoint/2010/main" val="1828525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 future of complex and potentially confusing technologies where demand for expertise is great, supply is limited, and many technical uncertainties exist, standards development processes need to adapt to engage a likely limited pool of difficult-to-access expertise.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Examples costs:</a:t>
            </a:r>
            <a:r>
              <a:rPr lang="en-US" sz="1200" kern="1200" baseline="0" dirty="0" smtClean="0">
                <a:solidFill>
                  <a:schemeClr val="tx1"/>
                </a:solidFill>
                <a:effectLst/>
                <a:latin typeface="+mn-lt"/>
                <a:ea typeface="+mn-ea"/>
                <a:cs typeface="+mn-cs"/>
              </a:rPr>
              <a:t> Drugs, Abbott Vascular </a:t>
            </a:r>
            <a:r>
              <a:rPr lang="en-US" sz="1200" kern="1200" dirty="0" smtClean="0">
                <a:solidFill>
                  <a:schemeClr val="tx1"/>
                </a:solidFill>
                <a:effectLst/>
                <a:latin typeface="+mn-lt"/>
                <a:ea typeface="+mn-ea"/>
                <a:cs typeface="+mn-cs"/>
              </a:rPr>
              <a:t>ABSORB stent &gt;$1B before the first $ in return</a:t>
            </a:r>
            <a:endParaRPr lang="en-US" dirty="0"/>
          </a:p>
        </p:txBody>
      </p:sp>
      <p:sp>
        <p:nvSpPr>
          <p:cNvPr id="4" name="Slide Number Placeholder 3"/>
          <p:cNvSpPr>
            <a:spLocks noGrp="1"/>
          </p:cNvSpPr>
          <p:nvPr>
            <p:ph type="sldNum" sz="quarter" idx="10"/>
          </p:nvPr>
        </p:nvSpPr>
        <p:spPr/>
        <p:txBody>
          <a:bodyPr/>
          <a:lstStyle/>
          <a:p>
            <a:fld id="{A04B0522-0A54-4D1E-9E6D-D631D1F939E1}" type="slidenum">
              <a:rPr lang="en-US" smtClean="0"/>
              <a:t>5</a:t>
            </a:fld>
            <a:endParaRPr lang="en-US"/>
          </a:p>
        </p:txBody>
      </p:sp>
    </p:spTree>
    <p:extLst>
      <p:ext uri="{BB962C8B-B14F-4D97-AF65-F5344CB8AC3E}">
        <p14:creationId xmlns:p14="http://schemas.microsoft.com/office/powerpoint/2010/main" val="1408506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fld id="{BE27346F-84D9-4EDB-B8A3-6E32B304D4C9}" type="slidenum">
              <a:rPr lang="en-US" altLang="en-US" sz="1200" b="0" baseline="0">
                <a:latin typeface="Times New Roman" panose="02020603050405020304" pitchFamily="18" charset="0"/>
              </a:rPr>
              <a:pPr/>
              <a:t>6</a:t>
            </a:fld>
            <a:endParaRPr lang="en-US" altLang="en-US" sz="1200" b="0" baseline="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900" smtClean="0">
                <a:latin typeface="Arial" panose="020B0604020202020204" pitchFamily="34" charset="0"/>
              </a:rPr>
              <a:t>Enter speaker notes here.</a:t>
            </a:r>
          </a:p>
          <a:p>
            <a:endParaRPr lang="en-US" altLang="en-US" smtClean="0"/>
          </a:p>
        </p:txBody>
      </p:sp>
      <p:sp>
        <p:nvSpPr>
          <p:cNvPr id="14341" name="Footer Placeholder 1"/>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endParaRPr lang="en-US" altLang="en-US" sz="1200" b="0" baseline="0" smtClean="0">
              <a:latin typeface="Times New Roman" panose="02020603050405020304" pitchFamily="18" charset="0"/>
            </a:endParaRPr>
          </a:p>
        </p:txBody>
      </p:sp>
    </p:spTree>
    <p:extLst>
      <p:ext uri="{BB962C8B-B14F-4D97-AF65-F5344CB8AC3E}">
        <p14:creationId xmlns:p14="http://schemas.microsoft.com/office/powerpoint/2010/main" val="2385252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same alpha-hydroxyl</a:t>
            </a:r>
            <a:r>
              <a:rPr lang="en-US" baseline="0" dirty="0" smtClean="0"/>
              <a:t> ester polymers have led to the absorbable stents that are now appearing on the market today.</a:t>
            </a:r>
            <a:endParaRPr lang="en-US" dirty="0"/>
          </a:p>
        </p:txBody>
      </p:sp>
      <p:sp>
        <p:nvSpPr>
          <p:cNvPr id="4" name="Slide Number Placeholder 3"/>
          <p:cNvSpPr>
            <a:spLocks noGrp="1"/>
          </p:cNvSpPr>
          <p:nvPr>
            <p:ph type="sldNum" sz="quarter" idx="10"/>
          </p:nvPr>
        </p:nvSpPr>
        <p:spPr/>
        <p:txBody>
          <a:bodyPr/>
          <a:lstStyle/>
          <a:p>
            <a:fld id="{A04B0522-0A54-4D1E-9E6D-D631D1F939E1}" type="slidenum">
              <a:rPr lang="en-US" smtClean="0"/>
              <a:t>7</a:t>
            </a:fld>
            <a:endParaRPr lang="en-US"/>
          </a:p>
        </p:txBody>
      </p:sp>
    </p:spTree>
    <p:extLst>
      <p:ext uri="{BB962C8B-B14F-4D97-AF65-F5344CB8AC3E}">
        <p14:creationId xmlns:p14="http://schemas.microsoft.com/office/powerpoint/2010/main" val="358805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Future is here:</a:t>
            </a:r>
          </a:p>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10</a:t>
            </a:fld>
            <a:endParaRPr lang="en-US" altLang="en-US"/>
          </a:p>
        </p:txBody>
      </p:sp>
    </p:spTree>
    <p:extLst>
      <p:ext uri="{BB962C8B-B14F-4D97-AF65-F5344CB8AC3E}">
        <p14:creationId xmlns:p14="http://schemas.microsoft.com/office/powerpoint/2010/main" val="932955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Future is here:</a:t>
            </a:r>
          </a:p>
          <a:p>
            <a:endParaRPr lang="en-US"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fld id="{6F81CFCB-1900-4C9E-B95A-7E5BAD41528D}" type="slidenum">
              <a:rPr lang="en-US" altLang="en-US" smtClean="0"/>
              <a:pPr/>
              <a:t>11</a:t>
            </a:fld>
            <a:endParaRPr lang="en-US" altLang="en-US"/>
          </a:p>
        </p:txBody>
      </p:sp>
    </p:spTree>
    <p:extLst>
      <p:ext uri="{BB962C8B-B14F-4D97-AF65-F5344CB8AC3E}">
        <p14:creationId xmlns:p14="http://schemas.microsoft.com/office/powerpoint/2010/main" val="742515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4B0522-0A54-4D1E-9E6D-D631D1F939E1}" type="slidenum">
              <a:rPr lang="en-US" smtClean="0"/>
              <a:t>14</a:t>
            </a:fld>
            <a:endParaRPr lang="en-US"/>
          </a:p>
        </p:txBody>
      </p:sp>
    </p:spTree>
    <p:extLst>
      <p:ext uri="{BB962C8B-B14F-4D97-AF65-F5344CB8AC3E}">
        <p14:creationId xmlns:p14="http://schemas.microsoft.com/office/powerpoint/2010/main" val="855758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fld id="{BE27346F-84D9-4EDB-B8A3-6E32B304D4C9}" type="slidenum">
              <a:rPr lang="en-US" altLang="en-US" sz="1200" b="0" baseline="0">
                <a:latin typeface="Times New Roman" panose="02020603050405020304" pitchFamily="18" charset="0"/>
              </a:rPr>
              <a:pPr/>
              <a:t>15</a:t>
            </a:fld>
            <a:endParaRPr lang="en-US" altLang="en-US" sz="1200" b="0" baseline="0">
              <a:latin typeface="Times New Roman" panose="02020603050405020304" pitchFamily="18"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900" smtClean="0">
                <a:latin typeface="Arial" panose="020B0604020202020204" pitchFamily="34" charset="0"/>
              </a:rPr>
              <a:t>Enter speaker notes here.</a:t>
            </a:r>
          </a:p>
          <a:p>
            <a:endParaRPr lang="en-US" altLang="en-US" smtClean="0"/>
          </a:p>
        </p:txBody>
      </p:sp>
      <p:sp>
        <p:nvSpPr>
          <p:cNvPr id="14341" name="Footer Placeholder 1"/>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800" b="1" baseline="-25000">
                <a:solidFill>
                  <a:schemeClr val="tx1"/>
                </a:solidFill>
                <a:latin typeface="Arial" panose="020B0604020202020204" pitchFamily="34" charset="0"/>
              </a:defRPr>
            </a:lvl1pPr>
            <a:lvl2pPr marL="742950" indent="-285750" defTabSz="912813">
              <a:defRPr sz="2800" b="1" baseline="-25000">
                <a:solidFill>
                  <a:schemeClr val="tx1"/>
                </a:solidFill>
                <a:latin typeface="Arial" panose="020B0604020202020204" pitchFamily="34" charset="0"/>
              </a:defRPr>
            </a:lvl2pPr>
            <a:lvl3pPr marL="1143000" indent="-228600" defTabSz="912813">
              <a:defRPr sz="2800" b="1" baseline="-25000">
                <a:solidFill>
                  <a:schemeClr val="tx1"/>
                </a:solidFill>
                <a:latin typeface="Arial" panose="020B0604020202020204" pitchFamily="34" charset="0"/>
              </a:defRPr>
            </a:lvl3pPr>
            <a:lvl4pPr marL="1600200" indent="-228600" defTabSz="912813">
              <a:defRPr sz="2800" b="1" baseline="-25000">
                <a:solidFill>
                  <a:schemeClr val="tx1"/>
                </a:solidFill>
                <a:latin typeface="Arial" panose="020B0604020202020204" pitchFamily="34" charset="0"/>
              </a:defRPr>
            </a:lvl4pPr>
            <a:lvl5pPr marL="2057400" indent="-228600" defTabSz="912813">
              <a:defRPr sz="2800" b="1" baseline="-25000">
                <a:solidFill>
                  <a:schemeClr val="tx1"/>
                </a:solidFill>
                <a:latin typeface="Arial" panose="020B0604020202020204" pitchFamily="34" charset="0"/>
              </a:defRPr>
            </a:lvl5pPr>
            <a:lvl6pPr marL="25146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6pPr>
            <a:lvl7pPr marL="29718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7pPr>
            <a:lvl8pPr marL="34290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8pPr>
            <a:lvl9pPr marL="3886200" indent="-228600" defTabSz="912813" eaLnBrk="0" fontAlgn="base" hangingPunct="0">
              <a:spcBef>
                <a:spcPct val="20000"/>
              </a:spcBef>
              <a:spcAft>
                <a:spcPct val="0"/>
              </a:spcAft>
              <a:buChar char="•"/>
              <a:defRPr sz="2800" b="1" baseline="-25000">
                <a:solidFill>
                  <a:schemeClr val="tx1"/>
                </a:solidFill>
                <a:latin typeface="Arial" panose="020B0604020202020204" pitchFamily="34" charset="0"/>
              </a:defRPr>
            </a:lvl9pPr>
          </a:lstStyle>
          <a:p>
            <a:endParaRPr lang="en-US" altLang="en-US" sz="1200" b="0" baseline="0" smtClean="0">
              <a:latin typeface="Times New Roman" panose="02020603050405020304" pitchFamily="18" charset="0"/>
            </a:endParaRPr>
          </a:p>
        </p:txBody>
      </p:sp>
    </p:spTree>
    <p:extLst>
      <p:ext uri="{BB962C8B-B14F-4D97-AF65-F5344CB8AC3E}">
        <p14:creationId xmlns:p14="http://schemas.microsoft.com/office/powerpoint/2010/main" val="1441840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40638679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ANSI-DIN   U.S.- German Standards Panel                                                                April 12, 2016</a:t>
            </a:r>
            <a:endParaRPr lang="en-US"/>
          </a:p>
        </p:txBody>
      </p:sp>
      <p:sp>
        <p:nvSpPr>
          <p:cNvPr id="7" name="Slide Number Placeholder 6"/>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2704520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2067061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18930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437213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n-US"/>
          </a:p>
        </p:txBody>
      </p:sp>
      <p:sp>
        <p:nvSpPr>
          <p:cNvPr id="4"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2573370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n-US"/>
          </a:p>
        </p:txBody>
      </p:sp>
      <p:sp>
        <p:nvSpPr>
          <p:cNvPr id="4"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421063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2915956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94944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62000" y="2052918"/>
            <a:ext cx="10134600" cy="41954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1230936" y="6295668"/>
            <a:ext cx="9196727" cy="304801"/>
          </a:xfrm>
        </p:spPr>
        <p:txBody>
          <a:bodyPr/>
          <a:lstStyle>
            <a:lvl1pPr>
              <a:defRPr sz="1600" b="1"/>
            </a:lvl1pPr>
          </a:lstStyle>
          <a:p>
            <a:r>
              <a:rPr lang="en-US" dirty="0" smtClean="0"/>
              <a:t>ANSI-DIN  U.S. - German Standards Panel                                                               April 12, 2016</a:t>
            </a:r>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84359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5"/>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7774552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ANSI-DIN   U.S.- German Standards Panel                                                                April 12, 2016</a:t>
            </a:r>
            <a:endParaRPr lang="en-US"/>
          </a:p>
        </p:txBody>
      </p:sp>
      <p:sp>
        <p:nvSpPr>
          <p:cNvPr id="7" name="Slide Number Placeholder 6"/>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494469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ANSI-DIN   U.S.- German Standards Panel                                                                April 12, 2016</a:t>
            </a:r>
            <a:endParaRPr lang="en-US"/>
          </a:p>
        </p:txBody>
      </p:sp>
      <p:sp>
        <p:nvSpPr>
          <p:cNvPr id="9" name="Slide Number Placeholder 8"/>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1411247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endParaRPr lang="en-US"/>
          </a:p>
        </p:txBody>
      </p:sp>
      <p:sp>
        <p:nvSpPr>
          <p:cNvPr id="5" name="Footer Placeholder 3"/>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4"/>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4262525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endParaRPr lang="en-US"/>
          </a:p>
        </p:txBody>
      </p:sp>
      <p:sp>
        <p:nvSpPr>
          <p:cNvPr id="5" name="Footer Placeholder 2"/>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3"/>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853994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endParaRPr lang="en-US"/>
          </a:p>
        </p:txBody>
      </p:sp>
      <p:sp>
        <p:nvSpPr>
          <p:cNvPr id="5" name="Footer Placeholder 5"/>
          <p:cNvSpPr>
            <a:spLocks noGrp="1"/>
          </p:cNvSpPr>
          <p:nvPr>
            <p:ph type="ftr" sz="quarter" idx="11"/>
          </p:nvPr>
        </p:nvSpPr>
        <p:spPr/>
        <p:txBody>
          <a:bodyPr/>
          <a:lstStyle/>
          <a:p>
            <a:r>
              <a:rPr lang="en-US" smtClean="0"/>
              <a:t>ANSI-DIN   U.S.- German Standards Panel                                                                April 12, 2016</a:t>
            </a:r>
            <a:endParaRPr lang="en-US"/>
          </a:p>
        </p:txBody>
      </p:sp>
      <p:sp>
        <p:nvSpPr>
          <p:cNvPr id="6" name="Slide Number Placeholder 6"/>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2717105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ANSI-DIN   U.S.- German Standards Panel                                                                April 12, 2016</a:t>
            </a:r>
            <a:endParaRPr lang="en-US"/>
          </a:p>
        </p:txBody>
      </p:sp>
      <p:sp>
        <p:nvSpPr>
          <p:cNvPr id="7" name="Slide Number Placeholder 6"/>
          <p:cNvSpPr>
            <a:spLocks noGrp="1"/>
          </p:cNvSpPr>
          <p:nvPr>
            <p:ph type="sldNum" sz="quarter" idx="12"/>
          </p:nvPr>
        </p:nvSpPr>
        <p:spPr/>
        <p:txBody>
          <a:bodyPr/>
          <a:lstStyle/>
          <a:p>
            <a:fld id="{8B3DEDCE-BC0D-489E-8312-BE84459A9DA5}" type="slidenum">
              <a:rPr lang="en-US" smtClean="0"/>
              <a:t>‹#›</a:t>
            </a:fld>
            <a:endParaRPr lang="en-US"/>
          </a:p>
        </p:txBody>
      </p:sp>
    </p:spTree>
    <p:extLst>
      <p:ext uri="{BB962C8B-B14F-4D97-AF65-F5344CB8AC3E}">
        <p14:creationId xmlns:p14="http://schemas.microsoft.com/office/powerpoint/2010/main" val="3771919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ANSI-DIN   U.S.- German Standards Panel                                                                April 12, 2016</a:t>
            </a:r>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B3DEDCE-BC0D-489E-8312-BE84459A9DA5}" type="slidenum">
              <a:rPr lang="en-US" smtClean="0"/>
              <a:t>‹#›</a:t>
            </a:fld>
            <a:endParaRPr lang="en-US"/>
          </a:p>
        </p:txBody>
      </p:sp>
    </p:spTree>
    <p:extLst>
      <p:ext uri="{BB962C8B-B14F-4D97-AF65-F5344CB8AC3E}">
        <p14:creationId xmlns:p14="http://schemas.microsoft.com/office/powerpoint/2010/main" val="4010929156"/>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iming>
    <p:tnLst>
      <p:par>
        <p:cTn id="1" dur="indefinite" restart="never" nodeType="tmRoot"/>
      </p:par>
    </p:tnLst>
  </p:timing>
  <p:hf sldNum="0"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hyperlink" Target="http://www.transluminal.ne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g"/></Relationships>
</file>

<file path=ppt/slides/_rels/slide13.xml.rels><?xml version="1.0" encoding="UTF-8" standalone="yes"?>
<Relationships xmlns="http://schemas.openxmlformats.org/package/2006/relationships"><Relationship Id="rId3" Type="http://schemas.openxmlformats.org/officeDocument/2006/relationships/hyperlink" Target="https://clinicaltrials.gov/ct2/show/NCT02456415" TargetMode="External"/><Relationship Id="rId2" Type="http://schemas.openxmlformats.org/officeDocument/2006/relationships/hyperlink" Target="http://www.k-met.com/en/?c=kmet" TargetMode="Externa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TS17137%20(BSI).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wmf"/><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hyperlink" Target="ISO_PRF_TS_17137(E)-Word_document.pdf"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0935_revision_of_ISO_TR_37137-1.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ISO_PRF_TR_37137(E)-Character_PDF_document.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hyperlink" Target="https://myastm.astm.org/CUSTOMERS/STAFFCOLLAB/filtrexx40.cgi?+-P+GROUP_ID+87+index.fr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biodegradablemetals.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myastm.astm.org/CUSTOMERS/STAFFCOLLAB/filtrexx40.cgi?+-P+GROUP_ID+87+index.frm#draft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1.jpeg"/><Relationship Id="rId4" Type="http://schemas.openxmlformats.org/officeDocument/2006/relationships/hyperlink" Target="mailto:bhayes@wlgore.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850900"/>
            <a:ext cx="8825658" cy="3329581"/>
          </a:xfrm>
        </p:spPr>
        <p:txBody>
          <a:bodyPr/>
          <a:lstStyle/>
          <a:p>
            <a:r>
              <a:rPr lang="en-US" sz="4400" dirty="0"/>
              <a:t>Innovation and Adaptation in the Development of Standards for </a:t>
            </a:r>
            <a:r>
              <a:rPr lang="en-US" sz="4400" dirty="0" smtClean="0"/>
              <a:t>Absorbable</a:t>
            </a:r>
            <a:r>
              <a:rPr lang="en-US" sz="4400" dirty="0"/>
              <a:t> </a:t>
            </a:r>
            <a:r>
              <a:rPr lang="en-US" sz="4400" dirty="0" smtClean="0"/>
              <a:t>Implants.</a:t>
            </a:r>
            <a:br>
              <a:rPr lang="en-US" sz="4400" dirty="0" smtClean="0"/>
            </a:br>
            <a:endParaRPr lang="en-US" sz="4400" dirty="0"/>
          </a:p>
        </p:txBody>
      </p:sp>
      <p:sp>
        <p:nvSpPr>
          <p:cNvPr id="3" name="Subtitle 2"/>
          <p:cNvSpPr>
            <a:spLocks noGrp="1"/>
          </p:cNvSpPr>
          <p:nvPr>
            <p:ph type="subTitle" idx="1"/>
          </p:nvPr>
        </p:nvSpPr>
        <p:spPr>
          <a:xfrm>
            <a:off x="1154955" y="4561480"/>
            <a:ext cx="8825658" cy="861420"/>
          </a:xfrm>
        </p:spPr>
        <p:txBody>
          <a:bodyPr>
            <a:noAutofit/>
          </a:bodyPr>
          <a:lstStyle/>
          <a:p>
            <a:r>
              <a:rPr lang="en-US" sz="1600" dirty="0"/>
              <a:t>Byron </a:t>
            </a:r>
            <a:r>
              <a:rPr lang="en-US" sz="1600" dirty="0" smtClean="0"/>
              <a:t>Hayes</a:t>
            </a:r>
          </a:p>
          <a:p>
            <a:r>
              <a:rPr lang="en-US" sz="1600" dirty="0" smtClean="0"/>
              <a:t>Biomaterials </a:t>
            </a:r>
            <a:r>
              <a:rPr lang="en-US" sz="1600" dirty="0"/>
              <a:t>Research and </a:t>
            </a:r>
            <a:r>
              <a:rPr lang="en-US" sz="1600" dirty="0" smtClean="0"/>
              <a:t>Development</a:t>
            </a:r>
          </a:p>
          <a:p>
            <a:r>
              <a:rPr lang="en-US" sz="1600" dirty="0" smtClean="0"/>
              <a:t>W.L</a:t>
            </a:r>
            <a:r>
              <a:rPr lang="en-US" sz="1600" dirty="0"/>
              <a:t>. Gore &amp; Associates</a:t>
            </a:r>
            <a:r>
              <a:rPr lang="en-US" sz="1600" dirty="0" smtClean="0"/>
              <a:t>, Inc.</a:t>
            </a:r>
          </a:p>
          <a:p>
            <a:r>
              <a:rPr lang="en-US" sz="1600" dirty="0" smtClean="0"/>
              <a:t>Flagstaff, Arizona   US</a:t>
            </a:r>
            <a:endParaRPr lang="en-US" sz="1600" dirty="0"/>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a:p>
        </p:txBody>
      </p:sp>
    </p:spTree>
    <p:extLst>
      <p:ext uri="{BB962C8B-B14F-4D97-AF65-F5344CB8AC3E}">
        <p14:creationId xmlns:p14="http://schemas.microsoft.com/office/powerpoint/2010/main" val="3203121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1143000"/>
          </a:xfrm>
        </p:spPr>
        <p:txBody>
          <a:bodyPr/>
          <a:lstStyle/>
          <a:p>
            <a:pPr algn="ctr"/>
            <a:r>
              <a:rPr lang="en-US" sz="3200" i="1" dirty="0"/>
              <a:t>Absorbable Metals</a:t>
            </a:r>
            <a:br>
              <a:rPr lang="en-US" sz="3200" i="1" dirty="0"/>
            </a:br>
            <a:r>
              <a:rPr lang="en-US" sz="3200" i="1" dirty="0"/>
              <a:t>- </a:t>
            </a:r>
            <a:r>
              <a:rPr lang="en-US" altLang="en-US" sz="3200" i="1" dirty="0"/>
              <a:t>Commercialized Products -</a:t>
            </a:r>
            <a:endParaRPr lang="en-US" sz="3200" i="1" dirty="0"/>
          </a:p>
        </p:txBody>
      </p:sp>
      <p:sp>
        <p:nvSpPr>
          <p:cNvPr id="3" name="Content Placeholder 2"/>
          <p:cNvSpPr>
            <a:spLocks noGrp="1"/>
          </p:cNvSpPr>
          <p:nvPr>
            <p:ph idx="1"/>
          </p:nvPr>
        </p:nvSpPr>
        <p:spPr>
          <a:xfrm>
            <a:off x="1981200" y="1146612"/>
            <a:ext cx="7772400" cy="3657600"/>
          </a:xfrm>
        </p:spPr>
        <p:txBody>
          <a:bodyPr/>
          <a:lstStyle/>
          <a:p>
            <a:endParaRPr lang="en-US" altLang="en-US" dirty="0" smtClean="0"/>
          </a:p>
          <a:p>
            <a:r>
              <a:rPr lang="en-US" altLang="en-US" dirty="0" smtClean="0"/>
              <a:t>CE Mark (EU Market approved)</a:t>
            </a:r>
          </a:p>
          <a:p>
            <a:pPr lvl="1"/>
            <a:r>
              <a:rPr lang="en-US" altLang="en-US" dirty="0" err="1" smtClean="0"/>
              <a:t>Syntellix</a:t>
            </a:r>
            <a:r>
              <a:rPr lang="en-US" altLang="en-US" dirty="0" smtClean="0"/>
              <a:t> </a:t>
            </a:r>
            <a:r>
              <a:rPr lang="en-US" dirty="0" smtClean="0">
                <a:effectLst/>
              </a:rPr>
              <a:t>MAGNEZIX</a:t>
            </a:r>
            <a:r>
              <a:rPr lang="en-US" baseline="30000" dirty="0" smtClean="0">
                <a:effectLst/>
              </a:rPr>
              <a:t>® </a:t>
            </a:r>
            <a:r>
              <a:rPr lang="en-US" altLang="en-US" sz="2000" dirty="0"/>
              <a:t>(Mg compression screw)</a:t>
            </a:r>
            <a:endParaRPr lang="en-US" altLang="en-US" dirty="0" smtClean="0"/>
          </a:p>
          <a:p>
            <a:pPr lvl="2"/>
            <a:endParaRPr lang="en-US" altLang="en-US" dirty="0" smtClean="0">
              <a:hlinkClick r:id=""/>
            </a:endParaRPr>
          </a:p>
          <a:p>
            <a:pPr lvl="2"/>
            <a:r>
              <a:rPr lang="en-US" altLang="en-US" dirty="0" smtClean="0">
                <a:hlinkClick r:id=""/>
              </a:rPr>
              <a:t>http://www.syntellix.de/en/syntellix/</a:t>
            </a:r>
            <a:endParaRPr lang="en-US" altLang="en-US" dirty="0" smtClean="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09466" y="3977639"/>
            <a:ext cx="3800669" cy="118872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10600" y="2743200"/>
            <a:ext cx="1920240" cy="3657600"/>
          </a:xfrm>
          <a:prstGeom prst="rect">
            <a:avLst/>
          </a:prstGeom>
        </p:spPr>
      </p:pic>
      <p:pic>
        <p:nvPicPr>
          <p:cNvPr id="7" name="Picture 6"/>
          <p:cNvPicPr>
            <a:picLocks noChangeAspect="1"/>
          </p:cNvPicPr>
          <p:nvPr/>
        </p:nvPicPr>
        <p:blipFill rotWithShape="1">
          <a:blip r:embed="rId5"/>
          <a:srcRect l="9063" t="52344" r="10312" b="12500"/>
          <a:stretch/>
        </p:blipFill>
        <p:spPr>
          <a:xfrm>
            <a:off x="3086100" y="4191000"/>
            <a:ext cx="5242560" cy="1828800"/>
          </a:xfrm>
          <a:prstGeom prst="rect">
            <a:avLst/>
          </a:prstGeom>
        </p:spPr>
      </p:pic>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59479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600" y="1339516"/>
            <a:ext cx="7772400" cy="4956152"/>
          </a:xfrm>
        </p:spPr>
        <p:txBody>
          <a:bodyPr>
            <a:normAutofit/>
          </a:bodyPr>
          <a:lstStyle/>
          <a:p>
            <a:r>
              <a:rPr lang="en-US" altLang="en-US" sz="2400" dirty="0" smtClean="0"/>
              <a:t>CE Mark (EU Market approved)</a:t>
            </a:r>
          </a:p>
          <a:p>
            <a:pPr lvl="1"/>
            <a:r>
              <a:rPr lang="en-US" altLang="en-US" sz="2200" dirty="0" err="1" smtClean="0"/>
              <a:t>velox</a:t>
            </a:r>
            <a:r>
              <a:rPr lang="en-US" altLang="en-US" sz="2200" dirty="0" smtClean="0"/>
              <a:t> CD</a:t>
            </a:r>
            <a:r>
              <a:rPr lang="en-US" altLang="en-US" sz="2200" baseline="30000" dirty="0" smtClean="0"/>
              <a:t>TM</a:t>
            </a:r>
            <a:r>
              <a:rPr lang="en-US" altLang="en-US" sz="2200" dirty="0" smtClean="0"/>
              <a:t> (Mg vascular closure device)</a:t>
            </a:r>
            <a:endParaRPr lang="en-US" altLang="en-US" sz="2200" dirty="0"/>
          </a:p>
          <a:p>
            <a:endParaRPr lang="en-US" altLang="en-US" sz="2400" dirty="0" smtClean="0"/>
          </a:p>
          <a:p>
            <a:endParaRPr lang="en-US" altLang="en-US" sz="2400" dirty="0"/>
          </a:p>
          <a:p>
            <a:endParaRPr lang="en-US" altLang="en-US" sz="2400" dirty="0" smtClean="0"/>
          </a:p>
          <a:p>
            <a:endParaRPr lang="en-US" altLang="en-US" sz="2400" dirty="0"/>
          </a:p>
          <a:p>
            <a:endParaRPr lang="en-US" altLang="en-US" sz="2400" dirty="0" smtClean="0"/>
          </a:p>
          <a:p>
            <a:endParaRPr lang="en-US" altLang="en-US" sz="2400" dirty="0"/>
          </a:p>
          <a:p>
            <a:r>
              <a:rPr lang="en-US" altLang="en-US" sz="2400" dirty="0" smtClean="0"/>
              <a:t>Transluminal Technologies</a:t>
            </a:r>
            <a:endParaRPr lang="en-US" altLang="en-US" sz="2400" dirty="0"/>
          </a:p>
          <a:p>
            <a:pPr lvl="1"/>
            <a:r>
              <a:rPr lang="en-US" altLang="en-US" sz="1800" dirty="0" smtClean="0">
                <a:hlinkClick r:id="rId3"/>
              </a:rPr>
              <a:t>http</a:t>
            </a:r>
            <a:r>
              <a:rPr lang="en-US" altLang="en-US" sz="1800" dirty="0">
                <a:hlinkClick r:id="rId3"/>
              </a:rPr>
              <a:t>://www.transluminal.net</a:t>
            </a:r>
            <a:r>
              <a:rPr lang="en-US" altLang="en-US" sz="1800" dirty="0" smtClean="0">
                <a:hlinkClick r:id="rId3"/>
              </a:rPr>
              <a:t>/</a:t>
            </a:r>
            <a:endParaRPr lang="en-US" altLang="en-US" dirty="0" smtClean="0"/>
          </a:p>
          <a:p>
            <a:endParaRPr lang="en-US" dirty="0" smtClean="0"/>
          </a:p>
        </p:txBody>
      </p:sp>
      <p:pic>
        <p:nvPicPr>
          <p:cNvPr id="4" name="Picture 3"/>
          <p:cNvPicPr>
            <a:picLocks noChangeAspect="1"/>
          </p:cNvPicPr>
          <p:nvPr/>
        </p:nvPicPr>
        <p:blipFill rotWithShape="1">
          <a:blip r:embed="rId4"/>
          <a:srcRect t="41292" b="4960"/>
          <a:stretch/>
        </p:blipFill>
        <p:spPr>
          <a:xfrm>
            <a:off x="6553201" y="2409468"/>
            <a:ext cx="4652889" cy="3200400"/>
          </a:xfrm>
          <a:prstGeom prst="rect">
            <a:avLst/>
          </a:prstGeom>
        </p:spPr>
      </p:pic>
      <p:sp>
        <p:nvSpPr>
          <p:cNvPr id="2" name="Title 1"/>
          <p:cNvSpPr>
            <a:spLocks noGrp="1"/>
          </p:cNvSpPr>
          <p:nvPr>
            <p:ph type="title"/>
          </p:nvPr>
        </p:nvSpPr>
        <p:spPr>
          <a:xfrm>
            <a:off x="2209800" y="152400"/>
            <a:ext cx="7772400" cy="1143000"/>
          </a:xfrm>
        </p:spPr>
        <p:txBody>
          <a:bodyPr/>
          <a:lstStyle/>
          <a:p>
            <a:pPr algn="ctr"/>
            <a:r>
              <a:rPr lang="en-US" sz="3200" i="1" dirty="0"/>
              <a:t>Absorbable Metals</a:t>
            </a:r>
            <a:br>
              <a:rPr lang="en-US" sz="3200" i="1" dirty="0"/>
            </a:br>
            <a:r>
              <a:rPr lang="en-US" sz="3200" i="1" dirty="0"/>
              <a:t>- </a:t>
            </a:r>
            <a:r>
              <a:rPr lang="en-US" altLang="en-US" sz="3200" i="1" dirty="0"/>
              <a:t>Commercialized Products -</a:t>
            </a:r>
            <a:endParaRPr lang="en-US" sz="3200" i="1" dirty="0"/>
          </a:p>
        </p:txBody>
      </p:sp>
      <p:grpSp>
        <p:nvGrpSpPr>
          <p:cNvPr id="8" name="Group 7"/>
          <p:cNvGrpSpPr/>
          <p:nvPr/>
        </p:nvGrpSpPr>
        <p:grpSpPr>
          <a:xfrm>
            <a:off x="1421437" y="2565844"/>
            <a:ext cx="4832832" cy="2545962"/>
            <a:chOff x="1421437" y="2565844"/>
            <a:chExt cx="4832832" cy="2545962"/>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53869" y="2907530"/>
              <a:ext cx="3200400" cy="2204276"/>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5833" r="65000" b="20430"/>
            <a:stretch/>
          </p:blipFill>
          <p:spPr>
            <a:xfrm>
              <a:off x="1421437" y="2565844"/>
              <a:ext cx="2667000" cy="1025237"/>
            </a:xfrm>
            <a:prstGeom prst="rect">
              <a:avLst/>
            </a:prstGeom>
          </p:spPr>
        </p:pic>
      </p:grpSp>
      <p:sp>
        <p:nvSpPr>
          <p:cNvPr id="6" name="Footer Placeholder 5"/>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895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8300" y="3586518"/>
            <a:ext cx="8924925" cy="1266825"/>
          </a:xfrm>
          <a:prstGeom prst="rect">
            <a:avLst/>
          </a:prstGeom>
        </p:spPr>
      </p:pic>
      <p:sp>
        <p:nvSpPr>
          <p:cNvPr id="2" name="Title 1"/>
          <p:cNvSpPr>
            <a:spLocks noGrp="1"/>
          </p:cNvSpPr>
          <p:nvPr>
            <p:ph type="title"/>
          </p:nvPr>
        </p:nvSpPr>
        <p:spPr/>
        <p:txBody>
          <a:bodyPr/>
          <a:lstStyle/>
          <a:p>
            <a:pPr algn="ctr"/>
            <a:r>
              <a:rPr lang="en-US" sz="3200" i="1" dirty="0"/>
              <a:t>Absorbable Metals</a:t>
            </a:r>
            <a:br>
              <a:rPr lang="en-US" sz="3200" i="1" dirty="0"/>
            </a:br>
            <a:r>
              <a:rPr lang="en-US" sz="3200" i="1" dirty="0"/>
              <a:t>- Upcoming (“on deck”) </a:t>
            </a:r>
            <a:r>
              <a:rPr lang="en-US" altLang="en-US" sz="3200" i="1" dirty="0"/>
              <a:t>Products -</a:t>
            </a:r>
            <a:endParaRPr lang="en-US" sz="3200" i="1" dirty="0"/>
          </a:p>
        </p:txBody>
      </p:sp>
      <p:sp>
        <p:nvSpPr>
          <p:cNvPr id="3" name="Content Placeholder 2"/>
          <p:cNvSpPr>
            <a:spLocks noGrp="1"/>
          </p:cNvSpPr>
          <p:nvPr>
            <p:ph idx="1"/>
          </p:nvPr>
        </p:nvSpPr>
        <p:spPr>
          <a:xfrm>
            <a:off x="761999" y="1975854"/>
            <a:ext cx="10134600" cy="4195481"/>
          </a:xfrm>
        </p:spPr>
        <p:txBody>
          <a:bodyPr/>
          <a:lstStyle/>
          <a:p>
            <a:r>
              <a:rPr lang="en-US" altLang="en-US" sz="2400" dirty="0" err="1" smtClean="0"/>
              <a:t>Biotronik</a:t>
            </a:r>
            <a:r>
              <a:rPr lang="en-US" altLang="en-US" sz="2400" dirty="0" smtClean="0"/>
              <a:t> (Mg coronary stent)</a:t>
            </a:r>
          </a:p>
          <a:p>
            <a:pPr lvl="1"/>
            <a:r>
              <a:rPr lang="en-US" altLang="en-US" sz="2000" dirty="0"/>
              <a:t>C</a:t>
            </a:r>
            <a:r>
              <a:rPr lang="en-US" altLang="en-US" sz="2000" dirty="0" smtClean="0"/>
              <a:t>onclusion BIOSOLVE-II </a:t>
            </a:r>
            <a:r>
              <a:rPr lang="en-US" altLang="en-US" sz="2000" dirty="0"/>
              <a:t>c</a:t>
            </a:r>
            <a:r>
              <a:rPr lang="en-US" altLang="en-US" sz="2000" dirty="0" smtClean="0"/>
              <a:t>linical trial (TCT 2015; 10/2015); </a:t>
            </a:r>
          </a:p>
          <a:p>
            <a:pPr lvl="1"/>
            <a:r>
              <a:rPr lang="en-US" altLang="en-US" sz="2000" dirty="0" smtClean="0"/>
              <a:t>Design Dossier for CE Mark submitted</a:t>
            </a:r>
          </a:p>
          <a:p>
            <a:endParaRPr lang="en-US" dirty="0"/>
          </a:p>
        </p:txBody>
      </p:sp>
      <p:grpSp>
        <p:nvGrpSpPr>
          <p:cNvPr id="7" name="Group 6"/>
          <p:cNvGrpSpPr/>
          <p:nvPr/>
        </p:nvGrpSpPr>
        <p:grpSpPr>
          <a:xfrm>
            <a:off x="4107234" y="4499650"/>
            <a:ext cx="5943600" cy="2055529"/>
            <a:chOff x="2895600" y="4495800"/>
            <a:chExt cx="5943600" cy="2055529"/>
          </a:xfrm>
        </p:grpSpPr>
        <p:pic>
          <p:nvPicPr>
            <p:cNvPr id="4" name="Picture 3"/>
            <p:cNvPicPr>
              <a:picLocks noChangeAspect="1"/>
            </p:cNvPicPr>
            <p:nvPr/>
          </p:nvPicPr>
          <p:blipFill>
            <a:blip r:embed="rId3"/>
            <a:stretch>
              <a:fillRect/>
            </a:stretch>
          </p:blipFill>
          <p:spPr>
            <a:xfrm>
              <a:off x="2895600" y="4495800"/>
              <a:ext cx="5943600" cy="1704943"/>
            </a:xfrm>
            <a:prstGeom prst="rect">
              <a:avLst/>
            </a:prstGeom>
          </p:spPr>
        </p:pic>
        <p:sp>
          <p:nvSpPr>
            <p:cNvPr id="6" name="TextBox 5"/>
            <p:cNvSpPr txBox="1"/>
            <p:nvPr/>
          </p:nvSpPr>
          <p:spPr>
            <a:xfrm>
              <a:off x="2895600" y="6212775"/>
              <a:ext cx="2736647" cy="338554"/>
            </a:xfrm>
            <a:prstGeom prst="rect">
              <a:avLst/>
            </a:prstGeom>
            <a:noFill/>
          </p:spPr>
          <p:txBody>
            <a:bodyPr wrap="none" rtlCol="0">
              <a:spAutoFit/>
            </a:bodyPr>
            <a:lstStyle/>
            <a:p>
              <a:pPr>
                <a:buNone/>
              </a:pPr>
              <a:r>
                <a:rPr lang="en-US" sz="1600" dirty="0">
                  <a:solidFill>
                    <a:schemeClr val="bg2"/>
                  </a:solidFill>
                </a:rPr>
                <a:t>Source: </a:t>
              </a:r>
              <a:r>
                <a:rPr lang="en-US" sz="1600" dirty="0" err="1">
                  <a:solidFill>
                    <a:schemeClr val="bg2"/>
                  </a:solidFill>
                </a:rPr>
                <a:t>Haude</a:t>
              </a:r>
              <a:r>
                <a:rPr lang="en-US" sz="1600" dirty="0">
                  <a:solidFill>
                    <a:schemeClr val="bg2"/>
                  </a:solidFill>
                </a:rPr>
                <a:t> (TCT 2015)</a:t>
              </a:r>
            </a:p>
          </p:txBody>
        </p:sp>
      </p:gr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b="48759"/>
          <a:stretch/>
        </p:blipFill>
        <p:spPr>
          <a:xfrm>
            <a:off x="978440" y="4004599"/>
            <a:ext cx="2286000" cy="1073742"/>
          </a:xfrm>
          <a:prstGeom prst="rect">
            <a:avLst/>
          </a:prstGeom>
        </p:spPr>
      </p:pic>
      <p:pic>
        <p:nvPicPr>
          <p:cNvPr id="5" name="Picture 4"/>
          <p:cNvPicPr>
            <a:picLocks noChangeAspect="1"/>
          </p:cNvPicPr>
          <p:nvPr/>
        </p:nvPicPr>
        <p:blipFill>
          <a:blip r:embed="rId5"/>
          <a:stretch>
            <a:fillRect/>
          </a:stretch>
        </p:blipFill>
        <p:spPr>
          <a:xfrm>
            <a:off x="1638300" y="5176253"/>
            <a:ext cx="2286000" cy="952500"/>
          </a:xfrm>
          <a:prstGeom prst="rect">
            <a:avLst/>
          </a:prstGeom>
        </p:spPr>
      </p:pic>
      <p:sp>
        <p:nvSpPr>
          <p:cNvPr id="8" name="Footer Placeholder 7"/>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83485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0973" y="304800"/>
            <a:ext cx="7772400" cy="1143000"/>
          </a:xfrm>
        </p:spPr>
        <p:txBody>
          <a:bodyPr/>
          <a:lstStyle/>
          <a:p>
            <a:pPr algn="ctr"/>
            <a:r>
              <a:rPr lang="en-US" sz="3200" i="1" dirty="0"/>
              <a:t>Absorbable Metals</a:t>
            </a:r>
            <a:br>
              <a:rPr lang="en-US" sz="3200" i="1" dirty="0"/>
            </a:br>
            <a:r>
              <a:rPr lang="en-US" sz="3200" i="1" dirty="0"/>
              <a:t>- Upcoming (“on deck”) </a:t>
            </a:r>
            <a:r>
              <a:rPr lang="en-US" altLang="en-US" sz="3200" i="1" dirty="0"/>
              <a:t>Products -</a:t>
            </a:r>
            <a:endParaRPr lang="en-US" sz="3200" i="1" dirty="0"/>
          </a:p>
        </p:txBody>
      </p:sp>
      <p:sp>
        <p:nvSpPr>
          <p:cNvPr id="3" name="Content Placeholder 2"/>
          <p:cNvSpPr>
            <a:spLocks noGrp="1"/>
          </p:cNvSpPr>
          <p:nvPr>
            <p:ph idx="1"/>
          </p:nvPr>
        </p:nvSpPr>
        <p:spPr>
          <a:xfrm>
            <a:off x="1230936" y="1811055"/>
            <a:ext cx="9894264" cy="3657600"/>
          </a:xfrm>
        </p:spPr>
        <p:txBody>
          <a:bodyPr/>
          <a:lstStyle/>
          <a:p>
            <a:r>
              <a:rPr lang="en-US" dirty="0" smtClean="0"/>
              <a:t>U&amp;I (Korea) K-MET</a:t>
            </a:r>
            <a:r>
              <a:rPr lang="en-US" baseline="30000" dirty="0" smtClean="0"/>
              <a:t>TM</a:t>
            </a:r>
            <a:r>
              <a:rPr lang="en-US" dirty="0" smtClean="0"/>
              <a:t> </a:t>
            </a:r>
            <a:r>
              <a:rPr lang="en-US" sz="2400" dirty="0"/>
              <a:t>(Pedicle Bone Screw)</a:t>
            </a:r>
            <a:endParaRPr lang="en-US" dirty="0" smtClean="0"/>
          </a:p>
          <a:p>
            <a:pPr lvl="1"/>
            <a:r>
              <a:rPr lang="en-US" dirty="0" smtClean="0"/>
              <a:t>Mg-Ca alloy</a:t>
            </a:r>
          </a:p>
          <a:p>
            <a:pPr lvl="2"/>
            <a:r>
              <a:rPr lang="en-US" sz="2000" dirty="0">
                <a:hlinkClick r:id="rId2"/>
              </a:rPr>
              <a:t>http://www.k-met.com/en/?c=kmet</a:t>
            </a:r>
            <a:endParaRPr lang="en-US" sz="2000" dirty="0"/>
          </a:p>
          <a:p>
            <a:pPr lvl="1"/>
            <a:r>
              <a:rPr lang="en-US" dirty="0" err="1" smtClean="0"/>
              <a:t>Clinicals</a:t>
            </a:r>
            <a:endParaRPr lang="en-US" dirty="0" smtClean="0"/>
          </a:p>
          <a:p>
            <a:pPr lvl="2"/>
            <a:r>
              <a:rPr lang="en-US" sz="2000" dirty="0">
                <a:hlinkClick r:id="rId3"/>
              </a:rPr>
              <a:t>https://clinicaltrials.gov/ct2/show/NCT02456415</a:t>
            </a:r>
            <a:endParaRPr lang="en-US" altLang="en-US" sz="2800" dirty="0"/>
          </a:p>
        </p:txBody>
      </p:sp>
      <p:pic>
        <p:nvPicPr>
          <p:cNvPr id="5" name="Picture 4"/>
          <p:cNvPicPr>
            <a:picLocks noChangeAspect="1"/>
          </p:cNvPicPr>
          <p:nvPr/>
        </p:nvPicPr>
        <p:blipFill rotWithShape="1">
          <a:blip r:embed="rId4"/>
          <a:srcRect l="3258" b="47075"/>
          <a:stretch/>
        </p:blipFill>
        <p:spPr>
          <a:xfrm>
            <a:off x="5191756" y="4206814"/>
            <a:ext cx="5439021" cy="1828800"/>
          </a:xfrm>
          <a:prstGeom prst="rect">
            <a:avLst/>
          </a:prstGeom>
        </p:spPr>
      </p:pic>
      <p:pic>
        <p:nvPicPr>
          <p:cNvPr id="4" name="Picture 2" descr="http://www.k-met.com/images/img_introduction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0294" y="4206814"/>
            <a:ext cx="4399005" cy="18288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84277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20000"/>
              </a:lnSpc>
            </a:pPr>
            <a:r>
              <a:rPr lang="en-US" altLang="en-US" sz="4000" dirty="0"/>
              <a:t>Introduction</a:t>
            </a:r>
            <a:br>
              <a:rPr lang="en-US" altLang="en-US" sz="4000" dirty="0"/>
            </a:br>
            <a:r>
              <a:rPr lang="en-US" altLang="en-US" sz="4000" dirty="0" smtClean="0"/>
              <a:t>- </a:t>
            </a:r>
            <a:r>
              <a:rPr lang="en-US" altLang="en-US" sz="3600" dirty="0" smtClean="0"/>
              <a:t>Absorbable </a:t>
            </a:r>
            <a:r>
              <a:rPr lang="en-US" altLang="en-US" sz="3600" dirty="0"/>
              <a:t>(metals) </a:t>
            </a:r>
            <a:r>
              <a:rPr lang="en-US" altLang="en-US" sz="3600" dirty="0" smtClean="0"/>
              <a:t>technology</a:t>
            </a:r>
            <a:endParaRPr lang="en-US" sz="3600" dirty="0"/>
          </a:p>
        </p:txBody>
      </p:sp>
      <p:sp>
        <p:nvSpPr>
          <p:cNvPr id="3" name="Content Placeholder 2"/>
          <p:cNvSpPr>
            <a:spLocks noGrp="1"/>
          </p:cNvSpPr>
          <p:nvPr>
            <p:ph idx="1"/>
          </p:nvPr>
        </p:nvSpPr>
        <p:spPr/>
        <p:txBody>
          <a:bodyPr>
            <a:normAutofit/>
          </a:bodyPr>
          <a:lstStyle/>
          <a:p>
            <a:r>
              <a:rPr lang="en-US" dirty="0" smtClean="0"/>
              <a:t>Valuable but Complex Technology</a:t>
            </a:r>
          </a:p>
          <a:p>
            <a:pPr lvl="1"/>
            <a:r>
              <a:rPr lang="en-US" dirty="0" smtClean="0"/>
              <a:t>Devices that absorb allow the body to return to its natural condition, removing the potential for ongoing inflammation and mechanical irritation and/or failure</a:t>
            </a:r>
          </a:p>
          <a:p>
            <a:pPr lvl="2"/>
            <a:r>
              <a:rPr lang="en-US" dirty="0" smtClean="0"/>
              <a:t>Examples: stents - return to </a:t>
            </a:r>
            <a:r>
              <a:rPr lang="en-US" dirty="0" err="1" smtClean="0"/>
              <a:t>pulsatility</a:t>
            </a:r>
            <a:r>
              <a:rPr lang="en-US" dirty="0" smtClean="0"/>
              <a:t>; bone – natural remodeling/strengthening</a:t>
            </a:r>
          </a:p>
          <a:p>
            <a:pPr lvl="1"/>
            <a:r>
              <a:rPr lang="en-US" dirty="0" smtClean="0"/>
              <a:t>Polymers will never provide the dimensionally proportional strength that metals have to offer</a:t>
            </a:r>
          </a:p>
          <a:p>
            <a:pPr lvl="1"/>
            <a:r>
              <a:rPr lang="en-US" dirty="0" smtClean="0"/>
              <a:t>The more complexity, the high value for standards</a:t>
            </a:r>
          </a:p>
          <a:p>
            <a:pPr lvl="2"/>
            <a:r>
              <a:rPr lang="en-US" dirty="0" smtClean="0"/>
              <a:t>Be it aerospace, computer interface protocols, or medical implants</a:t>
            </a:r>
          </a:p>
          <a:p>
            <a:pPr lvl="2"/>
            <a:r>
              <a:rPr lang="en-US" dirty="0" smtClean="0"/>
              <a:t>The more complex a technology, the more need for coordination of variables, the more need </a:t>
            </a:r>
            <a:r>
              <a:rPr lang="en-US" dirty="0"/>
              <a:t>(and value) for </a:t>
            </a:r>
            <a:r>
              <a:rPr lang="en-US" dirty="0" smtClean="0"/>
              <a:t>standards</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414681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09800" y="455614"/>
            <a:ext cx="7772400" cy="611187"/>
          </a:xfrm>
        </p:spPr>
        <p:txBody>
          <a:bodyPr/>
          <a:lstStyle/>
          <a:p>
            <a:r>
              <a:rPr lang="en-US" altLang="en-US" sz="3600" dirty="0"/>
              <a:t>Presentation Overview</a:t>
            </a:r>
          </a:p>
        </p:txBody>
      </p:sp>
      <p:sp>
        <p:nvSpPr>
          <p:cNvPr id="4099" name="Rectangle 3"/>
          <p:cNvSpPr>
            <a:spLocks noGrp="1" noChangeArrowheads="1"/>
          </p:cNvSpPr>
          <p:nvPr>
            <p:ph type="body" idx="1"/>
          </p:nvPr>
        </p:nvSpPr>
        <p:spPr>
          <a:xfrm>
            <a:off x="812799" y="1230133"/>
            <a:ext cx="10033000" cy="5370335"/>
          </a:xfrm>
        </p:spPr>
        <p:txBody>
          <a:bodyPr>
            <a:normAutofit/>
          </a:bodyPr>
          <a:lstStyle/>
          <a:p>
            <a:pPr>
              <a:lnSpc>
                <a:spcPct val="120000"/>
              </a:lnSpc>
            </a:pPr>
            <a:r>
              <a:rPr lang="en-US" altLang="en-US" sz="2400" dirty="0">
                <a:solidFill>
                  <a:srgbClr val="FFFF00"/>
                </a:solidFill>
              </a:rPr>
              <a:t>Introduction</a:t>
            </a:r>
          </a:p>
          <a:p>
            <a:pPr lvl="1">
              <a:lnSpc>
                <a:spcPct val="120000"/>
              </a:lnSpc>
            </a:pPr>
            <a:r>
              <a:rPr lang="en-US" altLang="en-US" sz="2000" dirty="0">
                <a:solidFill>
                  <a:srgbClr val="FFFF00"/>
                </a:solidFill>
              </a:rPr>
              <a:t>E</a:t>
            </a:r>
            <a:r>
              <a:rPr lang="en-US" altLang="en-US" sz="2000" dirty="0" smtClean="0">
                <a:solidFill>
                  <a:srgbClr val="FFFF00"/>
                </a:solidFill>
              </a:rPr>
              <a:t>volving role for standards</a:t>
            </a:r>
          </a:p>
          <a:p>
            <a:pPr lvl="1">
              <a:lnSpc>
                <a:spcPct val="120000"/>
              </a:lnSpc>
            </a:pPr>
            <a:r>
              <a:rPr lang="en-US" altLang="en-US" sz="2000" dirty="0" smtClean="0">
                <a:solidFill>
                  <a:srgbClr val="FFFF00"/>
                </a:solidFill>
              </a:rPr>
              <a:t>Absorbable (metals) </a:t>
            </a:r>
            <a:r>
              <a:rPr lang="en-US" altLang="en-US" sz="2000" dirty="0">
                <a:solidFill>
                  <a:srgbClr val="FFFF00"/>
                </a:solidFill>
              </a:rPr>
              <a:t>technology </a:t>
            </a:r>
            <a:r>
              <a:rPr lang="en-US" altLang="en-US" sz="2000" dirty="0" smtClean="0">
                <a:solidFill>
                  <a:srgbClr val="FFFF00"/>
                </a:solidFill>
              </a:rPr>
              <a:t>(briefly)</a:t>
            </a:r>
            <a:endParaRPr lang="en-US" altLang="en-US" sz="2000" dirty="0">
              <a:solidFill>
                <a:srgbClr val="FFFF00"/>
              </a:solidFill>
            </a:endParaRPr>
          </a:p>
          <a:p>
            <a:pPr>
              <a:lnSpc>
                <a:spcPct val="120000"/>
              </a:lnSpc>
            </a:pPr>
            <a:r>
              <a:rPr lang="en-US" altLang="en-US" sz="2400" dirty="0" smtClean="0">
                <a:solidFill>
                  <a:srgbClr val="FFFF00"/>
                </a:solidFill>
              </a:rPr>
              <a:t>Absorbable Related </a:t>
            </a:r>
            <a:r>
              <a:rPr lang="en-US" altLang="en-US" sz="2400" dirty="0">
                <a:solidFill>
                  <a:srgbClr val="FFFF00"/>
                </a:solidFill>
              </a:rPr>
              <a:t>Standards</a:t>
            </a:r>
          </a:p>
          <a:p>
            <a:pPr lvl="1">
              <a:lnSpc>
                <a:spcPct val="120000"/>
              </a:lnSpc>
            </a:pPr>
            <a:r>
              <a:rPr lang="en-US" altLang="en-US" sz="2000" dirty="0" smtClean="0">
                <a:solidFill>
                  <a:srgbClr val="FFFF00"/>
                </a:solidFill>
              </a:rPr>
              <a:t>A story of a inter-SDO journey </a:t>
            </a:r>
          </a:p>
          <a:p>
            <a:pPr lvl="1">
              <a:lnSpc>
                <a:spcPct val="120000"/>
              </a:lnSpc>
            </a:pPr>
            <a:r>
              <a:rPr lang="en-US" altLang="en-US" sz="2000" dirty="0"/>
              <a:t>A</a:t>
            </a:r>
            <a:r>
              <a:rPr lang="en-US" altLang="en-US" sz="2000" dirty="0" smtClean="0"/>
              <a:t>bsorbable metal</a:t>
            </a:r>
            <a:r>
              <a:rPr lang="en-US" altLang="en-US" sz="2000" dirty="0"/>
              <a:t> </a:t>
            </a:r>
            <a:r>
              <a:rPr lang="en-US" altLang="en-US" dirty="0"/>
              <a:t>s</a:t>
            </a:r>
            <a:r>
              <a:rPr lang="en-US" altLang="en-US" dirty="0" smtClean="0"/>
              <a:t>tandards </a:t>
            </a:r>
            <a:r>
              <a:rPr lang="en-US" altLang="en-US" dirty="0"/>
              <a:t>u</a:t>
            </a:r>
            <a:r>
              <a:rPr lang="en-US" altLang="en-US" dirty="0" smtClean="0"/>
              <a:t>nder development (today)</a:t>
            </a:r>
            <a:endParaRPr lang="en-US" altLang="en-US" dirty="0"/>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1002312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20000"/>
              </a:lnSpc>
            </a:pPr>
            <a:r>
              <a:rPr lang="en-US" altLang="en-US" sz="3200" dirty="0"/>
              <a:t>Absorbable Metals Related Standards</a:t>
            </a:r>
            <a:br>
              <a:rPr lang="en-US" altLang="en-US" sz="3200" dirty="0"/>
            </a:br>
            <a:r>
              <a:rPr lang="en-US" altLang="en-US" sz="3200" dirty="0" smtClean="0"/>
              <a:t>- </a:t>
            </a:r>
            <a:r>
              <a:rPr lang="en-US" altLang="en-US" sz="2800" dirty="0" smtClean="0"/>
              <a:t>A </a:t>
            </a:r>
            <a:r>
              <a:rPr lang="en-US" altLang="en-US" sz="2800" dirty="0"/>
              <a:t>practical need - </a:t>
            </a:r>
            <a:r>
              <a:rPr lang="en-US" altLang="en-US" sz="3200" dirty="0"/>
              <a:t>TC150/SC2/WG7 Activities</a:t>
            </a:r>
            <a:r>
              <a:rPr lang="en-US" altLang="en-US" dirty="0"/>
              <a:t/>
            </a:r>
            <a:br>
              <a:rPr lang="en-US" altLang="en-US" dirty="0"/>
            </a:br>
            <a:endParaRPr lang="en-US" dirty="0"/>
          </a:p>
        </p:txBody>
      </p:sp>
      <p:sp>
        <p:nvSpPr>
          <p:cNvPr id="3" name="Content Placeholder 2"/>
          <p:cNvSpPr>
            <a:spLocks noGrp="1"/>
          </p:cNvSpPr>
          <p:nvPr>
            <p:ph idx="1"/>
          </p:nvPr>
        </p:nvSpPr>
        <p:spPr>
          <a:xfrm>
            <a:off x="1104293" y="1710018"/>
            <a:ext cx="9639907" cy="4360582"/>
          </a:xfrm>
        </p:spPr>
        <p:txBody>
          <a:bodyPr>
            <a:normAutofit lnSpcReduction="10000"/>
          </a:bodyPr>
          <a:lstStyle/>
          <a:p>
            <a:r>
              <a:rPr lang="en-US" altLang="en-US" sz="2000" b="1" dirty="0" smtClean="0"/>
              <a:t>ISO </a:t>
            </a:r>
            <a:r>
              <a:rPr lang="en-US" altLang="en-US" sz="2000" b="1" dirty="0"/>
              <a:t>TC150/SC2/WG7 - Cardiovascular Absorbable </a:t>
            </a:r>
            <a:r>
              <a:rPr lang="en-US" altLang="en-US" sz="2000" b="1" dirty="0" smtClean="0"/>
              <a:t>Implants</a:t>
            </a:r>
          </a:p>
          <a:p>
            <a:pPr lvl="1"/>
            <a:r>
              <a:rPr lang="en-US" altLang="en-US" dirty="0" smtClean="0"/>
              <a:t>TC150 </a:t>
            </a:r>
            <a:r>
              <a:rPr lang="en-US" altLang="en-US" dirty="0"/>
              <a:t>= Implants for </a:t>
            </a:r>
            <a:r>
              <a:rPr lang="en-US" altLang="en-US" dirty="0" smtClean="0"/>
              <a:t>Surgery</a:t>
            </a:r>
          </a:p>
          <a:p>
            <a:pPr lvl="1"/>
            <a:r>
              <a:rPr lang="en-US" altLang="en-US" dirty="0" smtClean="0"/>
              <a:t>SC2 </a:t>
            </a:r>
            <a:r>
              <a:rPr lang="en-US" altLang="en-US" dirty="0"/>
              <a:t>= Cardiovascular Implants and Extracorporeal </a:t>
            </a:r>
            <a:r>
              <a:rPr lang="en-US" altLang="en-US" dirty="0" smtClean="0"/>
              <a:t>Systems</a:t>
            </a:r>
          </a:p>
          <a:p>
            <a:pPr lvl="1"/>
            <a:r>
              <a:rPr lang="en-US" altLang="en-US" dirty="0" smtClean="0"/>
              <a:t>WG7 </a:t>
            </a:r>
            <a:r>
              <a:rPr lang="en-US" altLang="en-US" dirty="0"/>
              <a:t>= </a:t>
            </a:r>
            <a:r>
              <a:rPr lang="en-US" altLang="en-US" b="1" dirty="0"/>
              <a:t>Cardiovascular Absorbable </a:t>
            </a:r>
            <a:r>
              <a:rPr lang="en-US" altLang="en-US" b="1" dirty="0" err="1" smtClean="0"/>
              <a:t>Impregukar</a:t>
            </a:r>
            <a:r>
              <a:rPr lang="en-US" altLang="en-US" b="1" dirty="0" smtClean="0"/>
              <a:t> </a:t>
            </a:r>
            <a:r>
              <a:rPr lang="en-US" altLang="en-US" b="1" dirty="0" err="1" smtClean="0"/>
              <a:t>lants</a:t>
            </a:r>
            <a:endParaRPr lang="en-US" dirty="0" smtClean="0"/>
          </a:p>
          <a:p>
            <a:r>
              <a:rPr lang="en-US" dirty="0" smtClean="0"/>
              <a:t>Focus: Absorbable Stents</a:t>
            </a:r>
          </a:p>
          <a:p>
            <a:pPr lvl="1"/>
            <a:r>
              <a:rPr lang="en-US" dirty="0" smtClean="0"/>
              <a:t>Polymeric - Abbott Vascular (US) and many others</a:t>
            </a:r>
          </a:p>
          <a:p>
            <a:pPr lvl="1"/>
            <a:r>
              <a:rPr lang="en-US" dirty="0" smtClean="0"/>
              <a:t>Metallic (Magnesium) - </a:t>
            </a:r>
            <a:r>
              <a:rPr lang="en-US" dirty="0" err="1" smtClean="0"/>
              <a:t>Biotronic</a:t>
            </a:r>
            <a:r>
              <a:rPr lang="en-US" dirty="0" smtClean="0"/>
              <a:t> (Germany)</a:t>
            </a:r>
          </a:p>
          <a:p>
            <a:pPr lvl="1"/>
            <a:r>
              <a:rPr lang="en-US" dirty="0" smtClean="0"/>
              <a:t>Regulators – US-FDA, </a:t>
            </a:r>
            <a:r>
              <a:rPr lang="en-US" dirty="0" err="1" smtClean="0"/>
              <a:t>Brasil</a:t>
            </a:r>
            <a:r>
              <a:rPr lang="en-US" dirty="0" smtClean="0"/>
              <a:t> ANVISA, others</a:t>
            </a:r>
          </a:p>
          <a:p>
            <a:r>
              <a:rPr lang="en-US" dirty="0"/>
              <a:t>S</a:t>
            </a:r>
            <a:r>
              <a:rPr lang="en-US" dirty="0" smtClean="0"/>
              <a:t>tandardization theme: what needed for </a:t>
            </a:r>
            <a:r>
              <a:rPr lang="en-US" dirty="0" err="1" smtClean="0"/>
              <a:t>absorbables</a:t>
            </a:r>
            <a:r>
              <a:rPr lang="en-US" dirty="0" smtClean="0"/>
              <a:t> beyond basic performance already required for permanent implants</a:t>
            </a:r>
          </a:p>
          <a:p>
            <a:pPr lvl="1"/>
            <a:r>
              <a:rPr lang="en-US" dirty="0" smtClean="0"/>
              <a:t>Many ASTM &amp; ISO cardiovascular implant/stent standards already exist</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77678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nodeType="after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1524000" y="152400"/>
            <a:ext cx="9144000" cy="1143000"/>
          </a:xfrm>
        </p:spPr>
        <p:txBody>
          <a:bodyPr/>
          <a:lstStyle/>
          <a:p>
            <a:pPr eaLnBrk="1" hangingPunct="1"/>
            <a:r>
              <a:rPr lang="en-US" altLang="en-US" sz="3200" b="1" dirty="0"/>
              <a:t>Current Absorbable Standards </a:t>
            </a:r>
            <a:br>
              <a:rPr lang="en-US" altLang="en-US" sz="3200" b="1" dirty="0"/>
            </a:br>
            <a:r>
              <a:rPr lang="en-US" altLang="en-US" sz="2800" b="1" i="1" dirty="0"/>
              <a:t>- Device/Application Specific (Cardiovascular) -</a:t>
            </a:r>
          </a:p>
        </p:txBody>
      </p:sp>
      <p:sp>
        <p:nvSpPr>
          <p:cNvPr id="9220" name="Rectangle 3"/>
          <p:cNvSpPr>
            <a:spLocks noGrp="1" noChangeArrowheads="1"/>
          </p:cNvSpPr>
          <p:nvPr>
            <p:ph type="body" idx="1"/>
          </p:nvPr>
        </p:nvSpPr>
        <p:spPr>
          <a:xfrm>
            <a:off x="673100" y="1366068"/>
            <a:ext cx="10655300" cy="3124200"/>
          </a:xfrm>
        </p:spPr>
        <p:txBody>
          <a:bodyPr>
            <a:normAutofit/>
          </a:bodyPr>
          <a:lstStyle/>
          <a:p>
            <a:pPr marL="812800" indent="-812800">
              <a:lnSpc>
                <a:spcPct val="80000"/>
              </a:lnSpc>
              <a:buFontTx/>
              <a:buChar char="–"/>
            </a:pPr>
            <a:r>
              <a:rPr lang="en-US" altLang="en-US" sz="2400" b="1" dirty="0">
                <a:hlinkClick r:id="rId3" action="ppaction://hlinkfile"/>
              </a:rPr>
              <a:t>ISO/TS 17137 </a:t>
            </a:r>
            <a:r>
              <a:rPr lang="en-US" altLang="en-US" sz="2400" b="1" dirty="0"/>
              <a:t>- </a:t>
            </a:r>
            <a:r>
              <a:rPr lang="en-US" altLang="ja-JP" sz="2400" dirty="0">
                <a:ea typeface="MS PGothic" panose="020B0600070205080204" pitchFamily="34" charset="-128"/>
              </a:rPr>
              <a:t>Cardiovascular implants and extracorporeal systems − Cardiovascular absorbable implants</a:t>
            </a:r>
          </a:p>
          <a:p>
            <a:pPr marL="1168400" lvl="1" indent="-711200">
              <a:lnSpc>
                <a:spcPct val="80000"/>
              </a:lnSpc>
              <a:buFontTx/>
              <a:buChar char="–"/>
            </a:pPr>
            <a:r>
              <a:rPr lang="en-US" altLang="en-US" sz="2000" dirty="0" smtClean="0"/>
              <a:t>The </a:t>
            </a:r>
            <a:r>
              <a:rPr lang="en-US" altLang="en-US" sz="2000" dirty="0"/>
              <a:t>guide covers absorbable related:</a:t>
            </a:r>
            <a:endParaRPr lang="en-US" altLang="ja-JP" sz="2000" dirty="0">
              <a:ea typeface="MS PGothic" panose="020B0600070205080204" pitchFamily="34" charset="-128"/>
            </a:endParaRPr>
          </a:p>
          <a:p>
            <a:pPr marL="812800" indent="-812800">
              <a:lnSpc>
                <a:spcPct val="80000"/>
              </a:lnSpc>
              <a:buFontTx/>
              <a:buChar char="–"/>
            </a:pPr>
            <a:endParaRPr lang="en-US" altLang="en-US" sz="2400" dirty="0"/>
          </a:p>
        </p:txBody>
      </p:sp>
      <p:pic>
        <p:nvPicPr>
          <p:cNvPr id="12292" name="Picture 4" descr="th?id=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5187" y="4330392"/>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 Box 5"/>
          <p:cNvSpPr txBox="1">
            <a:spLocks noChangeArrowheads="1"/>
          </p:cNvSpPr>
          <p:nvPr/>
        </p:nvSpPr>
        <p:spPr bwMode="auto">
          <a:xfrm>
            <a:off x="2247900" y="4211294"/>
            <a:ext cx="59182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20000"/>
              </a:spcBef>
              <a:buAutoNum type="arabicPeriod"/>
              <a:defRPr sz="3200">
                <a:solidFill>
                  <a:schemeClr val="tx1"/>
                </a:solidFill>
                <a:latin typeface="MetaNormalLF-Roman" panose="020B0502030000020004" pitchFamily="34" charset="0"/>
              </a:defRPr>
            </a:lvl1pPr>
            <a:lvl2pPr marL="800100" indent="-342900">
              <a:spcBef>
                <a:spcPct val="20000"/>
              </a:spcBef>
              <a:buAutoNum type="alphaUcPeriod"/>
              <a:defRPr sz="2800">
                <a:solidFill>
                  <a:schemeClr val="tx1"/>
                </a:solidFill>
                <a:latin typeface="MetaNormalLF-Roman" panose="020B0502030000020004" pitchFamily="34" charset="0"/>
              </a:defRPr>
            </a:lvl2pPr>
            <a:lvl3pPr marL="1257300" indent="-342900">
              <a:spcBef>
                <a:spcPct val="20000"/>
              </a:spcBef>
              <a:buAutoNum type="arabicParenR"/>
              <a:defRPr sz="2400">
                <a:solidFill>
                  <a:schemeClr val="tx1"/>
                </a:solidFill>
                <a:latin typeface="MetaNormalLF-Roman" panose="020B0502030000020004" pitchFamily="34" charset="0"/>
              </a:defRPr>
            </a:lvl3pPr>
            <a:lvl4pPr marL="1714500" indent="-342900">
              <a:spcBef>
                <a:spcPct val="20000"/>
              </a:spcBef>
              <a:buAutoNum type="alphaLcParenR"/>
              <a:defRPr sz="2000">
                <a:solidFill>
                  <a:schemeClr val="tx1"/>
                </a:solidFill>
                <a:latin typeface="MetaNormalLF-Roman" panose="020B0502030000020004" pitchFamily="34" charset="0"/>
              </a:defRPr>
            </a:lvl4pPr>
            <a:lvl5pPr marL="2171700" indent="-342900">
              <a:spcBef>
                <a:spcPct val="20000"/>
              </a:spcBef>
              <a:buAutoNum type="romanLcPeriod"/>
              <a:defRPr sz="2000">
                <a:solidFill>
                  <a:schemeClr val="tx1"/>
                </a:solidFill>
                <a:latin typeface="MetaNormalLF-Roman" panose="020B0502030000020004" pitchFamily="34" charset="0"/>
              </a:defRPr>
            </a:lvl5pPr>
            <a:lvl6pPr marL="26289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6pPr>
            <a:lvl7pPr marL="30861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7pPr>
            <a:lvl8pPr marL="35433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8pPr>
            <a:lvl9pPr marL="40005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9pPr>
          </a:lstStyle>
          <a:p>
            <a:pPr eaLnBrk="1" hangingPunct="1">
              <a:spcBef>
                <a:spcPct val="0"/>
              </a:spcBef>
              <a:buFontTx/>
              <a:buChar char="•"/>
            </a:pPr>
            <a:r>
              <a:rPr lang="en-US" altLang="en-US" sz="2400" b="1" dirty="0"/>
              <a:t>Drug-Absorbable Component Interactions</a:t>
            </a:r>
          </a:p>
        </p:txBody>
      </p:sp>
      <p:sp>
        <p:nvSpPr>
          <p:cNvPr id="12294" name="Text Box 6"/>
          <p:cNvSpPr txBox="1">
            <a:spLocks noChangeArrowheads="1"/>
          </p:cNvSpPr>
          <p:nvPr/>
        </p:nvSpPr>
        <p:spPr bwMode="auto">
          <a:xfrm>
            <a:off x="673100" y="2623025"/>
            <a:ext cx="474758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20000"/>
              </a:spcBef>
              <a:buAutoNum type="arabicPeriod"/>
              <a:defRPr sz="3200">
                <a:solidFill>
                  <a:schemeClr val="tx1"/>
                </a:solidFill>
                <a:latin typeface="MetaNormalLF-Roman" panose="020B0502030000020004" pitchFamily="34" charset="0"/>
              </a:defRPr>
            </a:lvl1pPr>
            <a:lvl2pPr marL="800100" indent="-342900">
              <a:spcBef>
                <a:spcPct val="20000"/>
              </a:spcBef>
              <a:buAutoNum type="alphaUcPeriod"/>
              <a:defRPr sz="2800">
                <a:solidFill>
                  <a:schemeClr val="tx1"/>
                </a:solidFill>
                <a:latin typeface="MetaNormalLF-Roman" panose="020B0502030000020004" pitchFamily="34" charset="0"/>
              </a:defRPr>
            </a:lvl2pPr>
            <a:lvl3pPr marL="1257300" indent="-342900">
              <a:spcBef>
                <a:spcPct val="20000"/>
              </a:spcBef>
              <a:buAutoNum type="arabicParenR"/>
              <a:defRPr sz="2400">
                <a:solidFill>
                  <a:schemeClr val="tx1"/>
                </a:solidFill>
                <a:latin typeface="MetaNormalLF-Roman" panose="020B0502030000020004" pitchFamily="34" charset="0"/>
              </a:defRPr>
            </a:lvl3pPr>
            <a:lvl4pPr marL="1714500" indent="-342900">
              <a:spcBef>
                <a:spcPct val="20000"/>
              </a:spcBef>
              <a:buAutoNum type="alphaLcParenR"/>
              <a:defRPr sz="2000">
                <a:solidFill>
                  <a:schemeClr val="tx1"/>
                </a:solidFill>
                <a:latin typeface="MetaNormalLF-Roman" panose="020B0502030000020004" pitchFamily="34" charset="0"/>
              </a:defRPr>
            </a:lvl4pPr>
            <a:lvl5pPr marL="2171700" indent="-342900">
              <a:spcBef>
                <a:spcPct val="20000"/>
              </a:spcBef>
              <a:buAutoNum type="romanLcPeriod"/>
              <a:defRPr sz="2000">
                <a:solidFill>
                  <a:schemeClr val="tx1"/>
                </a:solidFill>
                <a:latin typeface="MetaNormalLF-Roman" panose="020B0502030000020004" pitchFamily="34" charset="0"/>
              </a:defRPr>
            </a:lvl5pPr>
            <a:lvl6pPr marL="26289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6pPr>
            <a:lvl7pPr marL="30861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7pPr>
            <a:lvl8pPr marL="35433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8pPr>
            <a:lvl9pPr marL="40005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9pPr>
          </a:lstStyle>
          <a:p>
            <a:pPr eaLnBrk="1" hangingPunct="1">
              <a:spcBef>
                <a:spcPct val="0"/>
              </a:spcBef>
              <a:buFontTx/>
              <a:buChar char="•"/>
            </a:pPr>
            <a:r>
              <a:rPr lang="en-US" altLang="en-US" sz="2400" b="1" dirty="0"/>
              <a:t>Design Evaluation Requirements</a:t>
            </a:r>
          </a:p>
          <a:p>
            <a:pPr eaLnBrk="1" hangingPunct="1">
              <a:spcBef>
                <a:spcPct val="0"/>
              </a:spcBef>
              <a:buFontTx/>
              <a:buChar char="•"/>
            </a:pPr>
            <a:r>
              <a:rPr lang="en-US" altLang="en-US" sz="2400" b="1" i="1" dirty="0"/>
              <a:t>in vitro</a:t>
            </a:r>
            <a:r>
              <a:rPr lang="en-US" altLang="en-US" sz="2400" b="1" dirty="0"/>
              <a:t>  Acute Assessment</a:t>
            </a:r>
          </a:p>
          <a:p>
            <a:pPr eaLnBrk="1" hangingPunct="1">
              <a:spcBef>
                <a:spcPct val="0"/>
              </a:spcBef>
              <a:buFontTx/>
              <a:buChar char="•"/>
            </a:pPr>
            <a:r>
              <a:rPr lang="en-US" altLang="en-US" sz="2400" b="1" i="1" dirty="0"/>
              <a:t>in vitro</a:t>
            </a:r>
            <a:r>
              <a:rPr lang="en-US" altLang="en-US" sz="2400" b="1" dirty="0"/>
              <a:t>  Chronic Assessment</a:t>
            </a:r>
          </a:p>
          <a:p>
            <a:pPr eaLnBrk="1" hangingPunct="1">
              <a:spcBef>
                <a:spcPct val="0"/>
              </a:spcBef>
              <a:buFontTx/>
              <a:buChar char="•"/>
            </a:pPr>
            <a:r>
              <a:rPr lang="en-US" altLang="en-US" sz="2400" b="1" i="1" dirty="0"/>
              <a:t>in vitro/in vivo</a:t>
            </a:r>
            <a:r>
              <a:rPr lang="en-US" altLang="en-US" sz="2400" b="1" dirty="0"/>
              <a:t>  Correlation</a:t>
            </a:r>
          </a:p>
        </p:txBody>
      </p:sp>
      <p:sp>
        <p:nvSpPr>
          <p:cNvPr id="12295" name="Text Box 7"/>
          <p:cNvSpPr txBox="1">
            <a:spLocks noChangeArrowheads="1"/>
          </p:cNvSpPr>
          <p:nvPr/>
        </p:nvSpPr>
        <p:spPr bwMode="auto">
          <a:xfrm>
            <a:off x="5560813" y="2606104"/>
            <a:ext cx="429592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spcBef>
                <a:spcPct val="20000"/>
              </a:spcBef>
              <a:buAutoNum type="arabicPeriod"/>
              <a:defRPr sz="3200">
                <a:solidFill>
                  <a:schemeClr val="tx1"/>
                </a:solidFill>
                <a:latin typeface="MetaNormalLF-Roman" panose="020B0502030000020004" pitchFamily="34" charset="0"/>
              </a:defRPr>
            </a:lvl1pPr>
            <a:lvl2pPr marL="800100" indent="-342900">
              <a:spcBef>
                <a:spcPct val="20000"/>
              </a:spcBef>
              <a:buAutoNum type="alphaUcPeriod"/>
              <a:defRPr sz="2800">
                <a:solidFill>
                  <a:schemeClr val="tx1"/>
                </a:solidFill>
                <a:latin typeface="MetaNormalLF-Roman" panose="020B0502030000020004" pitchFamily="34" charset="0"/>
              </a:defRPr>
            </a:lvl2pPr>
            <a:lvl3pPr marL="1257300" indent="-342900">
              <a:spcBef>
                <a:spcPct val="20000"/>
              </a:spcBef>
              <a:buAutoNum type="arabicParenR"/>
              <a:defRPr sz="2400">
                <a:solidFill>
                  <a:schemeClr val="tx1"/>
                </a:solidFill>
                <a:latin typeface="MetaNormalLF-Roman" panose="020B0502030000020004" pitchFamily="34" charset="0"/>
              </a:defRPr>
            </a:lvl3pPr>
            <a:lvl4pPr marL="1714500" indent="-342900">
              <a:spcBef>
                <a:spcPct val="20000"/>
              </a:spcBef>
              <a:buAutoNum type="alphaLcParenR"/>
              <a:defRPr sz="2000">
                <a:solidFill>
                  <a:schemeClr val="tx1"/>
                </a:solidFill>
                <a:latin typeface="MetaNormalLF-Roman" panose="020B0502030000020004" pitchFamily="34" charset="0"/>
              </a:defRPr>
            </a:lvl4pPr>
            <a:lvl5pPr marL="2171700" indent="-342900">
              <a:spcBef>
                <a:spcPct val="20000"/>
              </a:spcBef>
              <a:buAutoNum type="romanLcPeriod"/>
              <a:defRPr sz="2000">
                <a:solidFill>
                  <a:schemeClr val="tx1"/>
                </a:solidFill>
                <a:latin typeface="MetaNormalLF-Roman" panose="020B0502030000020004" pitchFamily="34" charset="0"/>
              </a:defRPr>
            </a:lvl5pPr>
            <a:lvl6pPr marL="26289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6pPr>
            <a:lvl7pPr marL="30861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7pPr>
            <a:lvl8pPr marL="35433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8pPr>
            <a:lvl9pPr marL="4000500" indent="-342900" eaLnBrk="0" fontAlgn="base" hangingPunct="0">
              <a:spcBef>
                <a:spcPct val="20000"/>
              </a:spcBef>
              <a:spcAft>
                <a:spcPct val="0"/>
              </a:spcAft>
              <a:buAutoNum type="romanLcPeriod"/>
              <a:defRPr sz="2000">
                <a:solidFill>
                  <a:schemeClr val="tx1"/>
                </a:solidFill>
                <a:latin typeface="MetaNormalLF-Roman" panose="020B0502030000020004" pitchFamily="34" charset="0"/>
              </a:defRPr>
            </a:lvl9pPr>
          </a:lstStyle>
          <a:p>
            <a:pPr eaLnBrk="1" hangingPunct="1">
              <a:spcBef>
                <a:spcPct val="0"/>
              </a:spcBef>
              <a:buFontTx/>
              <a:buChar char="•"/>
            </a:pPr>
            <a:r>
              <a:rPr lang="en-US" altLang="en-US" sz="2400" b="1" dirty="0"/>
              <a:t>Biocompatibility</a:t>
            </a:r>
          </a:p>
          <a:p>
            <a:pPr eaLnBrk="1" hangingPunct="1">
              <a:spcBef>
                <a:spcPct val="0"/>
              </a:spcBef>
              <a:buFontTx/>
              <a:buChar char="•"/>
            </a:pPr>
            <a:r>
              <a:rPr lang="en-US" altLang="en-US" sz="2400" b="1" dirty="0"/>
              <a:t>Preclinical </a:t>
            </a:r>
            <a:r>
              <a:rPr lang="en-US" altLang="en-US" sz="2400" b="1" i="1" dirty="0"/>
              <a:t>in vivo</a:t>
            </a:r>
            <a:r>
              <a:rPr lang="en-US" altLang="en-US" sz="2400" b="1" dirty="0"/>
              <a:t>  Evaluation</a:t>
            </a:r>
          </a:p>
          <a:p>
            <a:pPr eaLnBrk="1" hangingPunct="1">
              <a:spcBef>
                <a:spcPct val="0"/>
              </a:spcBef>
              <a:buFontTx/>
              <a:buChar char="•"/>
            </a:pPr>
            <a:r>
              <a:rPr lang="en-US" altLang="en-US" sz="2400" b="1" dirty="0"/>
              <a:t>Clinical Evaluation</a:t>
            </a:r>
          </a:p>
          <a:p>
            <a:pPr eaLnBrk="1" hangingPunct="1">
              <a:spcBef>
                <a:spcPct val="0"/>
              </a:spcBef>
              <a:buFontTx/>
              <a:buChar char="•"/>
            </a:pPr>
            <a:r>
              <a:rPr lang="en-US" altLang="en-US" sz="2400" b="1" dirty="0"/>
              <a:t>Shelf-life Considerations</a:t>
            </a:r>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pic>
        <p:nvPicPr>
          <p:cNvPr id="1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8987" y="133350"/>
            <a:ext cx="7313613" cy="634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8802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blinds(horizontal)">
                                      <p:cBhvr>
                                        <p:cTn id="7" dur="500"/>
                                        <p:tgtEl>
                                          <p:spTgt spid="122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4"/>
                                        </p:tgtEl>
                                        <p:attrNameLst>
                                          <p:attrName>style.visibility</p:attrName>
                                        </p:attrNameLst>
                                      </p:cBhvr>
                                      <p:to>
                                        <p:strVal val="visible"/>
                                      </p:to>
                                    </p:set>
                                    <p:animEffect transition="in" filter="blinds(horizontal)">
                                      <p:cBhvr>
                                        <p:cTn id="12" dur="500"/>
                                        <p:tgtEl>
                                          <p:spTgt spid="1229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5"/>
                                        </p:tgtEl>
                                        <p:attrNameLst>
                                          <p:attrName>style.visibility</p:attrName>
                                        </p:attrNameLst>
                                      </p:cBhvr>
                                      <p:to>
                                        <p:strVal val="visible"/>
                                      </p:to>
                                    </p:set>
                                    <p:animEffect transition="in" filter="blinds(horizontal)">
                                      <p:cBhvr>
                                        <p:cTn id="17" dur="500"/>
                                        <p:tgtEl>
                                          <p:spTgt spid="1229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3"/>
                                        </p:tgtEl>
                                        <p:attrNameLst>
                                          <p:attrName>style.visibility</p:attrName>
                                        </p:attrNameLst>
                                      </p:cBhvr>
                                      <p:to>
                                        <p:strVal val="visible"/>
                                      </p:to>
                                    </p:set>
                                    <p:animEffect transition="in" filter="blinds(horizontal)">
                                      <p:cBhvr>
                                        <p:cTn id="22" dur="500"/>
                                        <p:tgtEl>
                                          <p:spTgt spid="1229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12294" grpId="0"/>
      <p:bldP spid="1229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th?id=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0" y="1284744"/>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3"/>
          <p:cNvSpPr>
            <a:spLocks noGrp="1" noChangeArrowheads="1"/>
          </p:cNvSpPr>
          <p:nvPr>
            <p:ph type="title"/>
          </p:nvPr>
        </p:nvSpPr>
        <p:spPr>
          <a:xfrm>
            <a:off x="1066800" y="78244"/>
            <a:ext cx="9144000" cy="1143000"/>
          </a:xfrm>
        </p:spPr>
        <p:txBody>
          <a:bodyPr/>
          <a:lstStyle/>
          <a:p>
            <a:pPr algn="ctr" eaLnBrk="1" hangingPunct="1"/>
            <a:r>
              <a:rPr lang="en-US" altLang="en-US" sz="3200" b="1" dirty="0"/>
              <a:t>Current Absorbable Standards </a:t>
            </a:r>
            <a:br>
              <a:rPr lang="en-US" altLang="en-US" sz="3200" b="1" dirty="0"/>
            </a:br>
            <a:r>
              <a:rPr lang="en-US" altLang="en-US" sz="2800" b="1" i="1" dirty="0"/>
              <a:t>- Device/Application Specific (Cardiovascular) -</a:t>
            </a:r>
          </a:p>
        </p:txBody>
      </p:sp>
      <p:sp>
        <p:nvSpPr>
          <p:cNvPr id="13316" name="Rectangle 4"/>
          <p:cNvSpPr>
            <a:spLocks noGrp="1" noChangeArrowheads="1"/>
          </p:cNvSpPr>
          <p:nvPr>
            <p:ph type="body" idx="1"/>
          </p:nvPr>
        </p:nvSpPr>
        <p:spPr>
          <a:xfrm>
            <a:off x="584200" y="1284744"/>
            <a:ext cx="10375899" cy="5181600"/>
          </a:xfrm>
        </p:spPr>
        <p:txBody>
          <a:bodyPr>
            <a:normAutofit/>
          </a:bodyPr>
          <a:lstStyle/>
          <a:p>
            <a:pPr marL="812800" indent="-812800" algn="ctr">
              <a:lnSpc>
                <a:spcPct val="80000"/>
              </a:lnSpc>
              <a:buNone/>
            </a:pPr>
            <a:r>
              <a:rPr lang="en-US" altLang="ja-JP" sz="2800" u="sng" dirty="0">
                <a:ea typeface="MS PGothic" panose="020B0600070205080204" pitchFamily="34" charset="-128"/>
                <a:hlinkClick r:id="rId3" action="ppaction://hlinkfile"/>
              </a:rPr>
              <a:t>TS17137</a:t>
            </a:r>
            <a:r>
              <a:rPr lang="en-US" altLang="ja-JP" sz="2800" u="sng" dirty="0">
                <a:ea typeface="MS PGothic" panose="020B0600070205080204" pitchFamily="34" charset="-128"/>
              </a:rPr>
              <a:t> - Absorbable Metal Specific Provisions:</a:t>
            </a:r>
          </a:p>
          <a:p>
            <a:pPr marL="812800" indent="-812800">
              <a:lnSpc>
                <a:spcPct val="80000"/>
              </a:lnSpc>
              <a:buFontTx/>
              <a:buChar char="–"/>
            </a:pPr>
            <a:r>
              <a:rPr lang="en-US" altLang="en-US" sz="2600" b="1" dirty="0"/>
              <a:t>General </a:t>
            </a:r>
            <a:r>
              <a:rPr lang="en-US" altLang="en-US" sz="2600" b="1" dirty="0" smtClean="0"/>
              <a:t>considerations</a:t>
            </a:r>
            <a:r>
              <a:rPr lang="en-US" altLang="en-US" sz="2600" dirty="0"/>
              <a:t> </a:t>
            </a:r>
            <a:r>
              <a:rPr lang="en-US" altLang="en-US" sz="2600" dirty="0" smtClean="0"/>
              <a:t>(e.g. </a:t>
            </a:r>
            <a:r>
              <a:rPr lang="en-US" altLang="en-US" sz="2600" dirty="0"/>
              <a:t>g</a:t>
            </a:r>
            <a:r>
              <a:rPr lang="en-US" altLang="en-US" sz="2600" dirty="0" smtClean="0"/>
              <a:t>rain size)</a:t>
            </a:r>
            <a:endParaRPr lang="en-US" altLang="en-US" sz="2600" dirty="0"/>
          </a:p>
          <a:p>
            <a:pPr marL="812800" indent="-812800">
              <a:lnSpc>
                <a:spcPct val="80000"/>
              </a:lnSpc>
              <a:buFontTx/>
              <a:buChar char="–"/>
            </a:pPr>
            <a:r>
              <a:rPr lang="en-US" altLang="en-US" sz="2600" b="1" dirty="0"/>
              <a:t>MRI </a:t>
            </a:r>
            <a:r>
              <a:rPr lang="en-US" altLang="en-US" sz="2600" b="1" dirty="0" smtClean="0"/>
              <a:t>compatibility </a:t>
            </a:r>
            <a:r>
              <a:rPr lang="en-US" altLang="en-US" sz="2600" dirty="0" smtClean="0"/>
              <a:t>(when gone and safe)</a:t>
            </a:r>
            <a:endParaRPr lang="en-US" altLang="en-US" sz="2600" dirty="0"/>
          </a:p>
          <a:p>
            <a:pPr marL="812800" indent="-812800">
              <a:lnSpc>
                <a:spcPct val="80000"/>
              </a:lnSpc>
              <a:buFontTx/>
              <a:buChar char="–"/>
            </a:pPr>
            <a:r>
              <a:rPr lang="en-US" altLang="en-US" sz="2600" b="1" dirty="0" smtClean="0"/>
              <a:t>Permanent corrosion challenge tests that made no sense for intentionally corrodible (ASTM F2129)</a:t>
            </a:r>
          </a:p>
          <a:p>
            <a:pPr marL="812800" indent="-812800">
              <a:lnSpc>
                <a:spcPct val="80000"/>
              </a:lnSpc>
              <a:buFontTx/>
              <a:buChar char="–"/>
            </a:pPr>
            <a:r>
              <a:rPr lang="en-US" altLang="en-US" sz="2600" b="1" dirty="0" smtClean="0"/>
              <a:t>No correlation between </a:t>
            </a:r>
            <a:r>
              <a:rPr lang="en-US" altLang="en-US" sz="2600" b="1" i="1" dirty="0" smtClean="0"/>
              <a:t>in vitro </a:t>
            </a:r>
            <a:r>
              <a:rPr lang="en-US" altLang="en-US" sz="2600" b="1" dirty="0" smtClean="0"/>
              <a:t>and </a:t>
            </a:r>
            <a:r>
              <a:rPr lang="en-US" altLang="en-US" sz="2600" b="1" i="1" dirty="0" smtClean="0"/>
              <a:t>in vivo</a:t>
            </a:r>
          </a:p>
          <a:p>
            <a:pPr marL="1212850" lvl="1" indent="-812800">
              <a:lnSpc>
                <a:spcPct val="80000"/>
              </a:lnSpc>
              <a:buFontTx/>
              <a:buChar char="–"/>
            </a:pPr>
            <a:r>
              <a:rPr lang="en-US" altLang="en-US" sz="2400" b="1" dirty="0" smtClean="0"/>
              <a:t>Places the emphasis on </a:t>
            </a:r>
            <a:r>
              <a:rPr lang="en-US" altLang="en-US" sz="2400" b="1" i="1" dirty="0" smtClean="0"/>
              <a:t>in vivo </a:t>
            </a:r>
            <a:r>
              <a:rPr lang="en-US" altLang="en-US" sz="2400" b="1" dirty="0" smtClean="0"/>
              <a:t>evaluations</a:t>
            </a:r>
          </a:p>
          <a:p>
            <a:pPr marL="812800" indent="-812800">
              <a:lnSpc>
                <a:spcPct val="80000"/>
              </a:lnSpc>
              <a:buFontTx/>
              <a:buChar char="–"/>
            </a:pPr>
            <a:r>
              <a:rPr lang="en-US" altLang="en-US" sz="2600" b="1" dirty="0" smtClean="0"/>
              <a:t>Static Cell culture Biocompatibility tests (ISO 10993) fail when corrosion products </a:t>
            </a:r>
          </a:p>
          <a:p>
            <a:pPr marL="1212850" lvl="1" indent="-812800">
              <a:lnSpc>
                <a:spcPct val="80000"/>
              </a:lnSpc>
              <a:buFontTx/>
              <a:buChar char="–"/>
            </a:pPr>
            <a:r>
              <a:rPr lang="en-US" altLang="en-US" sz="2400" b="1" dirty="0" smtClean="0"/>
              <a:t>Adjust pH and osmolality (as happens in the body)</a:t>
            </a:r>
          </a:p>
          <a:p>
            <a:pPr marL="812800" indent="-812800">
              <a:lnSpc>
                <a:spcPct val="80000"/>
              </a:lnSpc>
              <a:buFontTx/>
              <a:buChar char="–"/>
            </a:pPr>
            <a:r>
              <a:rPr lang="en-US" altLang="en-US" sz="2600" b="1" dirty="0" smtClean="0"/>
              <a:t>Numerous changes from standard evaluation methods</a:t>
            </a:r>
          </a:p>
          <a:p>
            <a:pPr marL="1212850" lvl="1" indent="-812800">
              <a:lnSpc>
                <a:spcPct val="80000"/>
              </a:lnSpc>
              <a:buFontTx/>
              <a:buChar char="–"/>
            </a:pPr>
            <a:r>
              <a:rPr lang="en-US" altLang="en-US" sz="2400" b="1" dirty="0" smtClean="0"/>
              <a:t>Developed Annex w/ specific list of changes to 10993 series</a:t>
            </a:r>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767394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linds(horizontal)">
                                      <p:cBhvr>
                                        <p:cTn id="7" dur="500"/>
                                        <p:tgtEl>
                                          <p:spTgt spid="13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316">
                                            <p:txEl>
                                              <p:pRg st="2" end="2"/>
                                            </p:txEl>
                                          </p:spTgt>
                                        </p:tgtEl>
                                        <p:attrNameLst>
                                          <p:attrName>style.visibility</p:attrName>
                                        </p:attrNameLst>
                                      </p:cBhvr>
                                      <p:to>
                                        <p:strVal val="visible"/>
                                      </p:to>
                                    </p:set>
                                    <p:animEffect transition="in" filter="blinds(horizontal)">
                                      <p:cBhvr>
                                        <p:cTn id="12" dur="500"/>
                                        <p:tgtEl>
                                          <p:spTgt spid="1331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316">
                                            <p:txEl>
                                              <p:pRg st="3" end="3"/>
                                            </p:txEl>
                                          </p:spTgt>
                                        </p:tgtEl>
                                        <p:attrNameLst>
                                          <p:attrName>style.visibility</p:attrName>
                                        </p:attrNameLst>
                                      </p:cBhvr>
                                      <p:to>
                                        <p:strVal val="visible"/>
                                      </p:to>
                                    </p:set>
                                    <p:animEffect transition="in" filter="blinds(horizontal)">
                                      <p:cBhvr>
                                        <p:cTn id="17" dur="500"/>
                                        <p:tgtEl>
                                          <p:spTgt spid="1331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3316">
                                            <p:txEl>
                                              <p:pRg st="4" end="4"/>
                                            </p:txEl>
                                          </p:spTgt>
                                        </p:tgtEl>
                                        <p:attrNameLst>
                                          <p:attrName>style.visibility</p:attrName>
                                        </p:attrNameLst>
                                      </p:cBhvr>
                                      <p:to>
                                        <p:strVal val="visible"/>
                                      </p:to>
                                    </p:set>
                                    <p:animEffect transition="in" filter="blinds(horizontal)">
                                      <p:cBhvr>
                                        <p:cTn id="22" dur="500"/>
                                        <p:tgtEl>
                                          <p:spTgt spid="13316">
                                            <p:txEl>
                                              <p:pRg st="4" end="4"/>
                                            </p:txEl>
                                          </p:spTgt>
                                        </p:tgtEl>
                                      </p:cBhvr>
                                    </p:animEffect>
                                  </p:childTnLst>
                                </p:cTn>
                              </p:par>
                            </p:childTnLst>
                          </p:cTn>
                        </p:par>
                        <p:par>
                          <p:cTn id="23" fill="hold">
                            <p:stCondLst>
                              <p:cond delay="500"/>
                            </p:stCondLst>
                            <p:childTnLst>
                              <p:par>
                                <p:cTn id="24" presetID="3" presetClass="entr" presetSubtype="10" fill="hold" nodeType="afterEffect">
                                  <p:stCondLst>
                                    <p:cond delay="0"/>
                                  </p:stCondLst>
                                  <p:childTnLst>
                                    <p:set>
                                      <p:cBhvr>
                                        <p:cTn id="25" dur="1" fill="hold">
                                          <p:stCondLst>
                                            <p:cond delay="0"/>
                                          </p:stCondLst>
                                        </p:cTn>
                                        <p:tgtEl>
                                          <p:spTgt spid="13316">
                                            <p:txEl>
                                              <p:pRg st="5" end="5"/>
                                            </p:txEl>
                                          </p:spTgt>
                                        </p:tgtEl>
                                        <p:attrNameLst>
                                          <p:attrName>style.visibility</p:attrName>
                                        </p:attrNameLst>
                                      </p:cBhvr>
                                      <p:to>
                                        <p:strVal val="visible"/>
                                      </p:to>
                                    </p:set>
                                    <p:animEffect transition="in" filter="blinds(horizontal)">
                                      <p:cBhvr>
                                        <p:cTn id="26" dur="500"/>
                                        <p:tgtEl>
                                          <p:spTgt spid="1331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3316">
                                            <p:txEl>
                                              <p:pRg st="6" end="6"/>
                                            </p:txEl>
                                          </p:spTgt>
                                        </p:tgtEl>
                                        <p:attrNameLst>
                                          <p:attrName>style.visibility</p:attrName>
                                        </p:attrNameLst>
                                      </p:cBhvr>
                                      <p:to>
                                        <p:strVal val="visible"/>
                                      </p:to>
                                    </p:set>
                                    <p:animEffect transition="in" filter="blinds(horizontal)">
                                      <p:cBhvr>
                                        <p:cTn id="31" dur="500"/>
                                        <p:tgtEl>
                                          <p:spTgt spid="13316">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13316">
                                            <p:txEl>
                                              <p:pRg st="7" end="7"/>
                                            </p:txEl>
                                          </p:spTgt>
                                        </p:tgtEl>
                                        <p:attrNameLst>
                                          <p:attrName>style.visibility</p:attrName>
                                        </p:attrNameLst>
                                      </p:cBhvr>
                                      <p:to>
                                        <p:strVal val="visible"/>
                                      </p:to>
                                    </p:set>
                                    <p:animEffect transition="in" filter="blinds(horizontal)">
                                      <p:cBhvr>
                                        <p:cTn id="36" dur="500"/>
                                        <p:tgtEl>
                                          <p:spTgt spid="13316">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13316">
                                            <p:txEl>
                                              <p:pRg st="8" end="8"/>
                                            </p:txEl>
                                          </p:spTgt>
                                        </p:tgtEl>
                                        <p:attrNameLst>
                                          <p:attrName>style.visibility</p:attrName>
                                        </p:attrNameLst>
                                      </p:cBhvr>
                                      <p:to>
                                        <p:strVal val="visible"/>
                                      </p:to>
                                    </p:set>
                                    <p:animEffect transition="in" filter="blinds(horizontal)">
                                      <p:cBhvr>
                                        <p:cTn id="41" dur="500"/>
                                        <p:tgtEl>
                                          <p:spTgt spid="13316">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13316">
                                            <p:txEl>
                                              <p:pRg st="9" end="9"/>
                                            </p:txEl>
                                          </p:spTgt>
                                        </p:tgtEl>
                                        <p:attrNameLst>
                                          <p:attrName>style.visibility</p:attrName>
                                        </p:attrNameLst>
                                      </p:cBhvr>
                                      <p:to>
                                        <p:strVal val="visible"/>
                                      </p:to>
                                    </p:set>
                                    <p:animEffect transition="in" filter="blinds(horizontal)">
                                      <p:cBhvr>
                                        <p:cTn id="46" dur="500"/>
                                        <p:tgtEl>
                                          <p:spTgt spid="1331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0" y="228600"/>
            <a:ext cx="8686800" cy="1143000"/>
          </a:xfrm>
        </p:spPr>
        <p:txBody>
          <a:bodyPr/>
          <a:lstStyle/>
          <a:p>
            <a:pPr algn="ctr"/>
            <a:r>
              <a:rPr lang="en-US" altLang="en-US" sz="3600" dirty="0"/>
              <a:t>Current Absorbable Standards </a:t>
            </a:r>
            <a:r>
              <a:rPr lang="en-US" altLang="en-US" sz="3200" dirty="0"/>
              <a:t/>
            </a:r>
            <a:br>
              <a:rPr lang="en-US" altLang="en-US" sz="3200" dirty="0"/>
            </a:br>
            <a:r>
              <a:rPr lang="en-US" altLang="en-US" sz="2800" i="1" dirty="0"/>
              <a:t>- </a:t>
            </a:r>
            <a:r>
              <a:rPr lang="en-US" altLang="en-US" sz="2800" i="1" dirty="0" smtClean="0"/>
              <a:t>Additional Offshoot Efforts -</a:t>
            </a:r>
            <a:endParaRPr lang="en-US" sz="2800" dirty="0"/>
          </a:p>
        </p:txBody>
      </p:sp>
      <p:sp>
        <p:nvSpPr>
          <p:cNvPr id="3" name="Content Placeholder 2"/>
          <p:cNvSpPr>
            <a:spLocks noGrp="1"/>
          </p:cNvSpPr>
          <p:nvPr>
            <p:ph idx="1"/>
          </p:nvPr>
        </p:nvSpPr>
        <p:spPr>
          <a:xfrm>
            <a:off x="838200" y="1371600"/>
            <a:ext cx="10553700" cy="4924068"/>
          </a:xfrm>
        </p:spPr>
        <p:txBody>
          <a:bodyPr>
            <a:normAutofit/>
          </a:bodyPr>
          <a:lstStyle/>
          <a:p>
            <a:r>
              <a:rPr lang="en-US" b="1" dirty="0" smtClean="0"/>
              <a:t>Integrated guidance to efficiently link with existing standards</a:t>
            </a:r>
          </a:p>
          <a:p>
            <a:pPr lvl="1"/>
            <a:r>
              <a:rPr lang="en-US" b="1" u="sng" dirty="0" smtClean="0"/>
              <a:t>ASTM F3036-13</a:t>
            </a:r>
            <a:r>
              <a:rPr lang="en-US" b="1" dirty="0" smtClean="0"/>
              <a:t> </a:t>
            </a:r>
            <a:r>
              <a:rPr lang="en-US" b="1" dirty="0"/>
              <a:t>Standard Guide for Testing Absorbable </a:t>
            </a:r>
            <a:r>
              <a:rPr lang="en-US" b="1" dirty="0" smtClean="0"/>
              <a:t>Stents</a:t>
            </a:r>
          </a:p>
          <a:p>
            <a:pPr lvl="2"/>
            <a:r>
              <a:rPr lang="en-US" dirty="0" smtClean="0"/>
              <a:t>Describes absorbable-specific considerations when evaluating stents for:</a:t>
            </a:r>
          </a:p>
          <a:p>
            <a:pPr lvl="3"/>
            <a:r>
              <a:rPr lang="en-US" dirty="0"/>
              <a:t>F2606-08 </a:t>
            </a:r>
            <a:r>
              <a:rPr lang="en-US" dirty="0" smtClean="0"/>
              <a:t>THREE-POINT BENDING</a:t>
            </a:r>
          </a:p>
          <a:p>
            <a:pPr lvl="3"/>
            <a:r>
              <a:rPr lang="en-US" dirty="0" smtClean="0"/>
              <a:t>F2079-09 INTRINSIC </a:t>
            </a:r>
            <a:r>
              <a:rPr lang="en-US" dirty="0"/>
              <a:t>ELASTIC </a:t>
            </a:r>
            <a:r>
              <a:rPr lang="en-US" dirty="0" smtClean="0"/>
              <a:t>RECOIL</a:t>
            </a:r>
          </a:p>
          <a:p>
            <a:pPr lvl="3"/>
            <a:r>
              <a:rPr lang="en-US" dirty="0"/>
              <a:t>F2394-07 </a:t>
            </a:r>
            <a:r>
              <a:rPr lang="en-US" dirty="0" smtClean="0"/>
              <a:t>SECUREMENT </a:t>
            </a:r>
            <a:r>
              <a:rPr lang="en-US" dirty="0"/>
              <a:t>OF </a:t>
            </a:r>
            <a:r>
              <a:rPr lang="en-US" dirty="0" smtClean="0"/>
              <a:t>MOUNTED BALLOON-EXPANDABLE STENTS</a:t>
            </a:r>
          </a:p>
          <a:p>
            <a:pPr lvl="3"/>
            <a:r>
              <a:rPr lang="en-US" dirty="0" smtClean="0"/>
              <a:t>Document designed to be updated as new standards are approved</a:t>
            </a:r>
          </a:p>
          <a:p>
            <a:r>
              <a:rPr lang="en-US" b="1" dirty="0" smtClean="0"/>
              <a:t>Approached ISO TC194 (Biological and Clinical Evaluation) to review Annex</a:t>
            </a:r>
          </a:p>
          <a:p>
            <a:pPr lvl="1"/>
            <a:r>
              <a:rPr lang="en-US" dirty="0" smtClean="0"/>
              <a:t>Wanted critical review by global quality expertise</a:t>
            </a:r>
          </a:p>
          <a:p>
            <a:pPr lvl="1"/>
            <a:r>
              <a:rPr lang="en-US" dirty="0" smtClean="0"/>
              <a:t>TC194 realized value of compilation was not specific to cardiovascular, could be applied to orthopedic and any other absorbable metal implant application </a:t>
            </a:r>
          </a:p>
          <a:p>
            <a:pPr lvl="1"/>
            <a:r>
              <a:rPr lang="en-US" dirty="0" smtClean="0"/>
              <a:t>Included both absorbable polymer and metal provisions</a:t>
            </a:r>
          </a:p>
          <a:p>
            <a:r>
              <a:rPr lang="en-US" b="1" i="1" u="sng" dirty="0" smtClean="0"/>
              <a:t>Conclusion: TC194 wanted Annex as own stand alone document</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4382240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3">
                                            <p:txEl>
                                              <p:pRg st="9" end="9"/>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76200"/>
            <a:ext cx="8953500" cy="1143000"/>
          </a:xfrm>
        </p:spPr>
        <p:txBody>
          <a:bodyPr/>
          <a:lstStyle/>
          <a:p>
            <a:r>
              <a:rPr lang="en-US" sz="4400" smtClean="0"/>
              <a:t>Disclosures</a:t>
            </a:r>
            <a:endParaRPr lang="en-US" sz="4400" dirty="0"/>
          </a:p>
        </p:txBody>
      </p:sp>
      <p:sp>
        <p:nvSpPr>
          <p:cNvPr id="3" name="Content Placeholder 2"/>
          <p:cNvSpPr>
            <a:spLocks noGrp="1"/>
          </p:cNvSpPr>
          <p:nvPr>
            <p:ph idx="1"/>
          </p:nvPr>
        </p:nvSpPr>
        <p:spPr>
          <a:xfrm>
            <a:off x="901700" y="1043140"/>
            <a:ext cx="10439400" cy="4862360"/>
          </a:xfrm>
        </p:spPr>
        <p:txBody>
          <a:bodyPr>
            <a:normAutofit/>
          </a:bodyPr>
          <a:lstStyle/>
          <a:p>
            <a:pPr>
              <a:lnSpc>
                <a:spcPct val="90000"/>
              </a:lnSpc>
            </a:pPr>
            <a:r>
              <a:rPr lang="en-US" altLang="en-US" sz="2800" dirty="0" smtClean="0"/>
              <a:t>Full time employee W.L. Gore &amp; </a:t>
            </a:r>
            <a:r>
              <a:rPr lang="en-US" altLang="en-US" sz="2800" dirty="0" err="1" smtClean="0"/>
              <a:t>Assc</a:t>
            </a:r>
            <a:r>
              <a:rPr lang="en-US" altLang="en-US" sz="2800" dirty="0" smtClean="0"/>
              <a:t>. </a:t>
            </a:r>
          </a:p>
          <a:p>
            <a:pPr lvl="1">
              <a:lnSpc>
                <a:spcPct val="90000"/>
              </a:lnSpc>
              <a:buFontTx/>
              <a:buChar char="•"/>
            </a:pPr>
            <a:r>
              <a:rPr lang="en-US" altLang="en-US" sz="2000" dirty="0" smtClean="0"/>
              <a:t>34 year employee; working w/ absorbable materials/implants since 1980s</a:t>
            </a:r>
          </a:p>
          <a:p>
            <a:pPr>
              <a:lnSpc>
                <a:spcPct val="90000"/>
              </a:lnSpc>
            </a:pPr>
            <a:r>
              <a:rPr lang="en-US" altLang="en-US" sz="2800" dirty="0" smtClean="0"/>
              <a:t>ISO (International Standards Organization)</a:t>
            </a:r>
          </a:p>
          <a:p>
            <a:pPr lvl="1">
              <a:lnSpc>
                <a:spcPct val="90000"/>
              </a:lnSpc>
              <a:buFontTx/>
              <a:buChar char="•"/>
            </a:pPr>
            <a:r>
              <a:rPr lang="en-US" altLang="en-US" dirty="0" smtClean="0"/>
              <a:t>Convener: ISO-TC150/SC2/WG7 (Cardiovascular Absorbable Implants)</a:t>
            </a:r>
          </a:p>
          <a:p>
            <a:pPr lvl="1">
              <a:lnSpc>
                <a:spcPct val="90000"/>
              </a:lnSpc>
              <a:buFontTx/>
              <a:buChar char="•"/>
            </a:pPr>
            <a:r>
              <a:rPr lang="en-US" altLang="en-US" dirty="0" smtClean="0"/>
              <a:t>Convener: ISO-TC150/WG13 (Absorbable Metal Implants)</a:t>
            </a:r>
          </a:p>
          <a:p>
            <a:pPr lvl="1">
              <a:lnSpc>
                <a:spcPct val="90000"/>
              </a:lnSpc>
              <a:buFontTx/>
              <a:buChar char="•"/>
            </a:pPr>
            <a:r>
              <a:rPr lang="en-US" altLang="en-US" dirty="0" smtClean="0"/>
              <a:t>Liaison ISO TC150 - TC194</a:t>
            </a:r>
          </a:p>
          <a:p>
            <a:pPr lvl="1">
              <a:lnSpc>
                <a:spcPct val="90000"/>
              </a:lnSpc>
            </a:pPr>
            <a:r>
              <a:rPr lang="en-US" altLang="en-US" dirty="0" smtClean="0"/>
              <a:t>ISO Delegate status via ANSI/AAMI</a:t>
            </a:r>
          </a:p>
          <a:p>
            <a:pPr>
              <a:lnSpc>
                <a:spcPct val="90000"/>
              </a:lnSpc>
            </a:pPr>
            <a:r>
              <a:rPr lang="en-US" altLang="en-US" sz="2800" dirty="0" smtClean="0"/>
              <a:t>ASTM-International</a:t>
            </a:r>
          </a:p>
          <a:p>
            <a:pPr lvl="1">
              <a:lnSpc>
                <a:spcPct val="90000"/>
              </a:lnSpc>
              <a:buFontTx/>
              <a:buChar char="•"/>
            </a:pPr>
            <a:r>
              <a:rPr lang="en-US" altLang="en-US" dirty="0" smtClean="0"/>
              <a:t>Co-Chair - ASTM F04.90.02 Subcommittee on Absorbable Metals</a:t>
            </a:r>
          </a:p>
          <a:p>
            <a:pPr lvl="1">
              <a:lnSpc>
                <a:spcPct val="90000"/>
              </a:lnSpc>
              <a:buFontTx/>
              <a:buChar char="•"/>
            </a:pPr>
            <a:r>
              <a:rPr lang="en-US" altLang="en-US" dirty="0" smtClean="0"/>
              <a:t>Chair - ASTM F04.97 Editorial &amp; Terminology Subcommittee</a:t>
            </a:r>
          </a:p>
          <a:p>
            <a:pPr lvl="1">
              <a:lnSpc>
                <a:spcPct val="90000"/>
              </a:lnSpc>
              <a:spcBef>
                <a:spcPct val="0"/>
              </a:spcBef>
              <a:buFontTx/>
              <a:buChar char="•"/>
            </a:pPr>
            <a:r>
              <a:rPr lang="en-US" altLang="en-US" dirty="0" smtClean="0"/>
              <a:t>Co-Chair </a:t>
            </a:r>
            <a:r>
              <a:rPr lang="en-US" altLang="en-US" sz="2400" dirty="0" smtClean="0"/>
              <a:t>- </a:t>
            </a:r>
            <a:r>
              <a:rPr lang="en-US" altLang="en-US" dirty="0" smtClean="0"/>
              <a:t>ASTM F04.11.05 Absorbable Polymers Task Group </a:t>
            </a:r>
          </a:p>
          <a:p>
            <a:pPr lvl="1">
              <a:lnSpc>
                <a:spcPct val="90000"/>
              </a:lnSpc>
              <a:buFontTx/>
              <a:buChar char="•"/>
            </a:pPr>
            <a:r>
              <a:rPr lang="en-US" altLang="en-US" dirty="0" smtClean="0"/>
              <a:t>Participant: F04.30 Cardiovascular </a:t>
            </a:r>
            <a:r>
              <a:rPr lang="en-US" altLang="en-US" dirty="0" err="1" smtClean="0"/>
              <a:t>Absorbables</a:t>
            </a:r>
            <a:r>
              <a:rPr lang="en-US" altLang="en-US" dirty="0" smtClean="0"/>
              <a:t> Task Group</a:t>
            </a:r>
            <a:endParaRPr lang="en-US" altLang="en-US" sz="1400" dirty="0" smtClean="0"/>
          </a:p>
          <a:p>
            <a:endParaRPr lang="en-US" dirty="0"/>
          </a:p>
        </p:txBody>
      </p:sp>
      <p:sp>
        <p:nvSpPr>
          <p:cNvPr id="6" name="Footer Placeholder 5"/>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3509095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1230936" y="249238"/>
            <a:ext cx="8636964" cy="1143000"/>
          </a:xfrm>
        </p:spPr>
        <p:txBody>
          <a:bodyPr/>
          <a:lstStyle/>
          <a:p>
            <a:pPr algn="ctr" eaLnBrk="1" hangingPunct="1"/>
            <a:r>
              <a:rPr lang="en-US" altLang="en-US" sz="3200" b="1" dirty="0"/>
              <a:t>Current Absorbable Standards </a:t>
            </a:r>
            <a:br>
              <a:rPr lang="en-US" altLang="en-US" sz="3200" b="1" dirty="0"/>
            </a:br>
            <a:r>
              <a:rPr lang="en-US" altLang="en-US" sz="3200" b="1" i="1" dirty="0"/>
              <a:t>- </a:t>
            </a:r>
            <a:r>
              <a:rPr lang="en-US" altLang="ja-JP" sz="3200" b="1" i="1" dirty="0">
                <a:ea typeface="MS PGothic" panose="020B0600070205080204" pitchFamily="34" charset="-128"/>
              </a:rPr>
              <a:t>Biological Evaluation</a:t>
            </a:r>
            <a:r>
              <a:rPr lang="en-US" altLang="en-US" sz="3200" b="1" i="1" dirty="0"/>
              <a:t> Specific -</a:t>
            </a:r>
            <a:endParaRPr lang="en-US" altLang="en-US" sz="3200" i="1" dirty="0">
              <a:ea typeface="MS PGothic" panose="020B0600070205080204" pitchFamily="34" charset="-128"/>
            </a:endParaRPr>
          </a:p>
        </p:txBody>
      </p:sp>
      <p:sp>
        <p:nvSpPr>
          <p:cNvPr id="25603" name="Rectangle 3"/>
          <p:cNvSpPr>
            <a:spLocks noGrp="1" noChangeArrowheads="1"/>
          </p:cNvSpPr>
          <p:nvPr>
            <p:ph type="body" idx="1"/>
          </p:nvPr>
        </p:nvSpPr>
        <p:spPr>
          <a:xfrm>
            <a:off x="781049" y="1633539"/>
            <a:ext cx="10096500" cy="4232275"/>
          </a:xfrm>
        </p:spPr>
        <p:txBody>
          <a:bodyPr>
            <a:normAutofit/>
          </a:bodyPr>
          <a:lstStyle/>
          <a:p>
            <a:pPr eaLnBrk="1" hangingPunct="1">
              <a:buFontTx/>
              <a:buChar char="•"/>
            </a:pPr>
            <a:r>
              <a:rPr lang="en-GB" altLang="ja-JP" sz="2800" dirty="0">
                <a:ea typeface="MS PGothic" panose="020B0600070205080204" pitchFamily="34" charset="-128"/>
                <a:hlinkClick r:id="rId3" action="ppaction://hlinkfile"/>
              </a:rPr>
              <a:t>ISO/TR 37137 </a:t>
            </a:r>
            <a:r>
              <a:rPr lang="en-GB" altLang="ja-JP" sz="2800" dirty="0">
                <a:ea typeface="MS PGothic" panose="020B0600070205080204" pitchFamily="34" charset="-128"/>
              </a:rPr>
              <a:t>(Published) - Biological evaluation of medical devices — Guidance for absorbable implants</a:t>
            </a:r>
          </a:p>
          <a:p>
            <a:pPr lvl="1">
              <a:buFontTx/>
              <a:buChar char="•"/>
            </a:pPr>
            <a:r>
              <a:rPr lang="en-US" altLang="en-US" sz="2400" b="1" i="1" u="sng" dirty="0" smtClean="0"/>
              <a:t>Applicable </a:t>
            </a:r>
            <a:r>
              <a:rPr lang="en-US" altLang="en-US" sz="2400" b="1" i="1" u="sng" dirty="0"/>
              <a:t>to all absorbable implants (polymers &amp; metals)</a:t>
            </a:r>
          </a:p>
          <a:p>
            <a:pPr lvl="1" eaLnBrk="1" hangingPunct="1">
              <a:buFontTx/>
              <a:buChar char="•"/>
            </a:pPr>
            <a:r>
              <a:rPr lang="en-US" altLang="en-US" sz="2400" dirty="0" smtClean="0"/>
              <a:t>Follows </a:t>
            </a:r>
            <a:r>
              <a:rPr lang="en-US" altLang="en-US" sz="2400" dirty="0"/>
              <a:t>a standards integration theme that identifies absorbable-related adjustments to specific existing standards.</a:t>
            </a:r>
          </a:p>
          <a:p>
            <a:pPr lvl="1" eaLnBrk="1" hangingPunct="1">
              <a:buFontTx/>
              <a:buChar char="•"/>
            </a:pPr>
            <a:r>
              <a:rPr lang="en-US" altLang="en-US" sz="2400" b="1" i="1" u="sng" dirty="0" smtClean="0"/>
              <a:t>TR approach provides interim guidance and advances understanding of the technology while already established 10993 standards can later be caught up at systematic review!</a:t>
            </a:r>
            <a:endParaRPr lang="en-US" altLang="en-US" sz="2400" b="1" i="1" u="sng" dirty="0"/>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1796685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blinds(horizontal)">
                                      <p:cBhvr>
                                        <p:cTn id="7" dur="500"/>
                                        <p:tgtEl>
                                          <p:spTgt spid="25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blinds(horizontal)">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blinds(horizontal)">
                                      <p:cBhvr>
                                        <p:cTn id="17" dur="500"/>
                                        <p:tgtEl>
                                          <p:spTgt spid="256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5603">
                                            <p:txEl>
                                              <p:pRg st="3" end="3"/>
                                            </p:txEl>
                                          </p:spTgt>
                                        </p:tgtEl>
                                        <p:attrNameLst>
                                          <p:attrName>style.visibility</p:attrName>
                                        </p:attrNameLst>
                                      </p:cBhvr>
                                      <p:to>
                                        <p:strVal val="visible"/>
                                      </p:to>
                                    </p:set>
                                    <p:animEffect transition="in" filter="blinds(horizontal)">
                                      <p:cBhvr>
                                        <p:cTn id="22"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787400" y="381000"/>
            <a:ext cx="9194800" cy="1143000"/>
          </a:xfrm>
        </p:spPr>
        <p:txBody>
          <a:bodyPr/>
          <a:lstStyle/>
          <a:p>
            <a:pPr eaLnBrk="1" hangingPunct="1"/>
            <a:r>
              <a:rPr lang="en-US" altLang="en-US" sz="3200" dirty="0"/>
              <a:t>Significant </a:t>
            </a:r>
            <a:r>
              <a:rPr lang="en-GB" altLang="ja-JP" sz="3200" dirty="0">
                <a:ea typeface="MS PGothic" panose="020B0600070205080204" pitchFamily="34" charset="-128"/>
                <a:hlinkClick r:id="rId2" action="ppaction://hlinkfile"/>
              </a:rPr>
              <a:t>ISO/TR 37137</a:t>
            </a:r>
            <a:r>
              <a:rPr lang="en-US" altLang="en-US" sz="3200" dirty="0">
                <a:hlinkClick r:id="rId2" action="ppaction://hlinkfile"/>
              </a:rPr>
              <a:t> </a:t>
            </a:r>
            <a:r>
              <a:rPr lang="en-US" altLang="en-US" sz="3200" dirty="0"/>
              <a:t>absorbable metals related language</a:t>
            </a:r>
          </a:p>
        </p:txBody>
      </p:sp>
      <p:sp>
        <p:nvSpPr>
          <p:cNvPr id="23556" name="Rectangle 3"/>
          <p:cNvSpPr>
            <a:spLocks noGrp="1" noChangeArrowheads="1"/>
          </p:cNvSpPr>
          <p:nvPr>
            <p:ph type="body" idx="1"/>
          </p:nvPr>
        </p:nvSpPr>
        <p:spPr>
          <a:xfrm>
            <a:off x="1066800" y="1676400"/>
            <a:ext cx="9829800" cy="4445000"/>
          </a:xfrm>
        </p:spPr>
        <p:txBody>
          <a:bodyPr>
            <a:normAutofit/>
          </a:bodyPr>
          <a:lstStyle/>
          <a:p>
            <a:pPr>
              <a:lnSpc>
                <a:spcPct val="90000"/>
              </a:lnSpc>
            </a:pPr>
            <a:r>
              <a:rPr lang="en-US" altLang="en-US" sz="2400" dirty="0" smtClean="0"/>
              <a:t>Features</a:t>
            </a:r>
          </a:p>
          <a:p>
            <a:pPr lvl="1">
              <a:lnSpc>
                <a:spcPct val="90000"/>
              </a:lnSpc>
            </a:pPr>
            <a:r>
              <a:rPr lang="en-US" altLang="en-US" sz="2200" dirty="0"/>
              <a:t>Adjustable evaluation periods based on degradation rather than </a:t>
            </a:r>
            <a:r>
              <a:rPr lang="en-US" altLang="en-US" sz="2200" dirty="0" smtClean="0"/>
              <a:t>existing rigid evaluation periods </a:t>
            </a:r>
            <a:r>
              <a:rPr lang="en-US" altLang="en-US" sz="2200" dirty="0"/>
              <a:t>for permanent implants</a:t>
            </a:r>
          </a:p>
          <a:p>
            <a:pPr lvl="1">
              <a:lnSpc>
                <a:spcPct val="90000"/>
              </a:lnSpc>
            </a:pPr>
            <a:r>
              <a:rPr lang="en-US" altLang="en-US" sz="2200" dirty="0" smtClean="0"/>
              <a:t>Adjust cell culture </a:t>
            </a:r>
            <a:r>
              <a:rPr lang="en-US" altLang="en-US" sz="2200" u="sng" dirty="0" smtClean="0"/>
              <a:t>pH </a:t>
            </a:r>
            <a:r>
              <a:rPr lang="en-US" altLang="en-US" sz="2200" u="sng" dirty="0"/>
              <a:t>and/or osmolality</a:t>
            </a:r>
            <a:r>
              <a:rPr lang="en-US" altLang="en-US" sz="2200" dirty="0"/>
              <a:t> to bring the cell culture into a physiologic range – </a:t>
            </a:r>
          </a:p>
          <a:p>
            <a:pPr lvl="2">
              <a:lnSpc>
                <a:spcPct val="90000"/>
              </a:lnSpc>
            </a:pPr>
            <a:r>
              <a:rPr lang="en-US" altLang="en-US" dirty="0" smtClean="0"/>
              <a:t>The body is in a continual flow environment that help to maintain pH and dilutes high concentrations</a:t>
            </a:r>
          </a:p>
          <a:p>
            <a:pPr lvl="2">
              <a:lnSpc>
                <a:spcPct val="90000"/>
              </a:lnSpc>
            </a:pPr>
            <a:r>
              <a:rPr lang="en-US" altLang="en-US" sz="2000" dirty="0" smtClean="0"/>
              <a:t>Cell cultures have limited to no flow/replenishment</a:t>
            </a:r>
          </a:p>
          <a:p>
            <a:pPr lvl="1">
              <a:lnSpc>
                <a:spcPct val="90000"/>
              </a:lnSpc>
            </a:pPr>
            <a:r>
              <a:rPr lang="en-US" altLang="en-US" sz="2200" dirty="0" smtClean="0"/>
              <a:t>Good general guidance, </a:t>
            </a:r>
            <a:r>
              <a:rPr lang="en-US" altLang="en-US" sz="2200" u="sng" dirty="0" smtClean="0"/>
              <a:t>but need persisted toward more specific guidance and methods, in all absorbable metal related areas.</a:t>
            </a:r>
          </a:p>
          <a:p>
            <a:pPr>
              <a:lnSpc>
                <a:spcPct val="90000"/>
              </a:lnSpc>
              <a:buFontTx/>
              <a:buChar char="•"/>
            </a:pPr>
            <a:endParaRPr lang="en-US" altLang="en-US" sz="2400" dirty="0"/>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2757312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09800" y="455614"/>
            <a:ext cx="7772400" cy="611187"/>
          </a:xfrm>
        </p:spPr>
        <p:txBody>
          <a:bodyPr/>
          <a:lstStyle/>
          <a:p>
            <a:r>
              <a:rPr lang="en-US" altLang="en-US" sz="3600" dirty="0"/>
              <a:t>Presentation Overview</a:t>
            </a:r>
          </a:p>
        </p:txBody>
      </p:sp>
      <p:sp>
        <p:nvSpPr>
          <p:cNvPr id="4099" name="Rectangle 3"/>
          <p:cNvSpPr>
            <a:spLocks noGrp="1" noChangeArrowheads="1"/>
          </p:cNvSpPr>
          <p:nvPr>
            <p:ph type="body" idx="1"/>
          </p:nvPr>
        </p:nvSpPr>
        <p:spPr>
          <a:xfrm>
            <a:off x="812799" y="1230133"/>
            <a:ext cx="10033000" cy="5370335"/>
          </a:xfrm>
        </p:spPr>
        <p:txBody>
          <a:bodyPr>
            <a:normAutofit/>
          </a:bodyPr>
          <a:lstStyle/>
          <a:p>
            <a:pPr>
              <a:lnSpc>
                <a:spcPct val="120000"/>
              </a:lnSpc>
            </a:pPr>
            <a:r>
              <a:rPr lang="en-US" altLang="en-US" sz="2400" dirty="0">
                <a:solidFill>
                  <a:srgbClr val="FFFF00"/>
                </a:solidFill>
              </a:rPr>
              <a:t>Introduction</a:t>
            </a:r>
          </a:p>
          <a:p>
            <a:pPr lvl="1">
              <a:lnSpc>
                <a:spcPct val="120000"/>
              </a:lnSpc>
            </a:pPr>
            <a:r>
              <a:rPr lang="en-US" altLang="en-US" sz="2000" dirty="0">
                <a:solidFill>
                  <a:srgbClr val="FFFF00"/>
                </a:solidFill>
              </a:rPr>
              <a:t>E</a:t>
            </a:r>
            <a:r>
              <a:rPr lang="en-US" altLang="en-US" sz="2000" dirty="0" smtClean="0">
                <a:solidFill>
                  <a:srgbClr val="FFFF00"/>
                </a:solidFill>
              </a:rPr>
              <a:t>volving role for standards</a:t>
            </a:r>
          </a:p>
          <a:p>
            <a:pPr lvl="1">
              <a:lnSpc>
                <a:spcPct val="120000"/>
              </a:lnSpc>
            </a:pPr>
            <a:r>
              <a:rPr lang="en-US" altLang="en-US" sz="2000" dirty="0" smtClean="0">
                <a:solidFill>
                  <a:srgbClr val="FFFF00"/>
                </a:solidFill>
              </a:rPr>
              <a:t>Absorbable (metals) </a:t>
            </a:r>
            <a:r>
              <a:rPr lang="en-US" altLang="en-US" sz="2000" dirty="0">
                <a:solidFill>
                  <a:srgbClr val="FFFF00"/>
                </a:solidFill>
              </a:rPr>
              <a:t>technology </a:t>
            </a:r>
            <a:r>
              <a:rPr lang="en-US" altLang="en-US" sz="2000" dirty="0" smtClean="0">
                <a:solidFill>
                  <a:srgbClr val="FFFF00"/>
                </a:solidFill>
              </a:rPr>
              <a:t>(briefly)</a:t>
            </a:r>
            <a:endParaRPr lang="en-US" altLang="en-US" sz="2000" dirty="0">
              <a:solidFill>
                <a:srgbClr val="FFFF00"/>
              </a:solidFill>
            </a:endParaRPr>
          </a:p>
          <a:p>
            <a:pPr>
              <a:lnSpc>
                <a:spcPct val="120000"/>
              </a:lnSpc>
            </a:pPr>
            <a:r>
              <a:rPr lang="en-US" altLang="en-US" sz="2400" dirty="0" smtClean="0">
                <a:solidFill>
                  <a:srgbClr val="FFFF00"/>
                </a:solidFill>
              </a:rPr>
              <a:t>Absorbable Related </a:t>
            </a:r>
            <a:r>
              <a:rPr lang="en-US" altLang="en-US" sz="2400" dirty="0">
                <a:solidFill>
                  <a:srgbClr val="FFFF00"/>
                </a:solidFill>
              </a:rPr>
              <a:t>Standards</a:t>
            </a:r>
          </a:p>
          <a:p>
            <a:pPr lvl="1">
              <a:lnSpc>
                <a:spcPct val="120000"/>
              </a:lnSpc>
            </a:pPr>
            <a:r>
              <a:rPr lang="en-US" altLang="en-US" sz="2000" dirty="0" smtClean="0">
                <a:solidFill>
                  <a:srgbClr val="FFFF00"/>
                </a:solidFill>
              </a:rPr>
              <a:t>A story of a inter-SDO journey </a:t>
            </a:r>
          </a:p>
          <a:p>
            <a:pPr lvl="1">
              <a:lnSpc>
                <a:spcPct val="120000"/>
              </a:lnSpc>
            </a:pPr>
            <a:r>
              <a:rPr lang="en-US" altLang="en-US" sz="2000" dirty="0">
                <a:solidFill>
                  <a:srgbClr val="FFFF00"/>
                </a:solidFill>
              </a:rPr>
              <a:t>A</a:t>
            </a:r>
            <a:r>
              <a:rPr lang="en-US" altLang="en-US" sz="2000" dirty="0" smtClean="0">
                <a:solidFill>
                  <a:srgbClr val="FFFF00"/>
                </a:solidFill>
              </a:rPr>
              <a:t>bsorbable metal</a:t>
            </a:r>
            <a:r>
              <a:rPr lang="en-US" altLang="en-US" sz="2000" dirty="0">
                <a:solidFill>
                  <a:srgbClr val="FFFF00"/>
                </a:solidFill>
              </a:rPr>
              <a:t> </a:t>
            </a:r>
            <a:r>
              <a:rPr lang="en-US" altLang="en-US" dirty="0">
                <a:solidFill>
                  <a:srgbClr val="FFFF00"/>
                </a:solidFill>
              </a:rPr>
              <a:t>s</a:t>
            </a:r>
            <a:r>
              <a:rPr lang="en-US" altLang="en-US" dirty="0" smtClean="0">
                <a:solidFill>
                  <a:srgbClr val="FFFF00"/>
                </a:solidFill>
              </a:rPr>
              <a:t>tandards </a:t>
            </a:r>
            <a:r>
              <a:rPr lang="en-US" altLang="en-US" dirty="0">
                <a:solidFill>
                  <a:srgbClr val="FFFF00"/>
                </a:solidFill>
              </a:rPr>
              <a:t>u</a:t>
            </a:r>
            <a:r>
              <a:rPr lang="en-US" altLang="en-US" dirty="0" smtClean="0">
                <a:solidFill>
                  <a:srgbClr val="FFFF00"/>
                </a:solidFill>
              </a:rPr>
              <a:t>nder development (today)</a:t>
            </a:r>
            <a:endParaRPr lang="en-US" altLang="en-US" dirty="0">
              <a:solidFill>
                <a:srgbClr val="FFFF00"/>
              </a:solidFill>
            </a:endParaRPr>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1430804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7006" y="304800"/>
            <a:ext cx="7772400" cy="1143000"/>
          </a:xfrm>
        </p:spPr>
        <p:txBody>
          <a:bodyPr/>
          <a:lstStyle/>
          <a:p>
            <a:r>
              <a:rPr lang="en-US" sz="3600" dirty="0"/>
              <a:t>Absorbable Metal Standards </a:t>
            </a:r>
            <a:br>
              <a:rPr lang="en-US" sz="3600" dirty="0"/>
            </a:br>
            <a:r>
              <a:rPr lang="en-US" sz="3600" i="1" dirty="0"/>
              <a:t>- currently under development - </a:t>
            </a:r>
            <a:endParaRPr lang="en-US" sz="3600" dirty="0"/>
          </a:p>
        </p:txBody>
      </p:sp>
      <p:sp>
        <p:nvSpPr>
          <p:cNvPr id="3" name="Content Placeholder 2"/>
          <p:cNvSpPr>
            <a:spLocks noGrp="1"/>
          </p:cNvSpPr>
          <p:nvPr>
            <p:ph idx="1"/>
          </p:nvPr>
        </p:nvSpPr>
        <p:spPr>
          <a:xfrm>
            <a:off x="850900" y="1524000"/>
            <a:ext cx="10533380" cy="4445000"/>
          </a:xfrm>
        </p:spPr>
        <p:txBody>
          <a:bodyPr>
            <a:normAutofit fontScale="92500" lnSpcReduction="10000"/>
          </a:bodyPr>
          <a:lstStyle/>
          <a:p>
            <a:r>
              <a:rPr lang="en-US" dirty="0" smtClean="0"/>
              <a:t>Recognized need for additional guidance in other fields beside </a:t>
            </a:r>
            <a:r>
              <a:rPr lang="en-US" dirty="0"/>
              <a:t>B</a:t>
            </a:r>
            <a:r>
              <a:rPr lang="en-US" dirty="0" smtClean="0"/>
              <a:t>iological </a:t>
            </a:r>
            <a:r>
              <a:rPr lang="en-US" dirty="0"/>
              <a:t>E</a:t>
            </a:r>
            <a:r>
              <a:rPr lang="en-US" dirty="0" smtClean="0"/>
              <a:t>valuation</a:t>
            </a:r>
          </a:p>
          <a:p>
            <a:pPr lvl="1"/>
            <a:r>
              <a:rPr lang="en-US" dirty="0" smtClean="0"/>
              <a:t>In </a:t>
            </a:r>
            <a:r>
              <a:rPr lang="en-US" dirty="0"/>
              <a:t>late 2013, need for </a:t>
            </a:r>
            <a:r>
              <a:rPr lang="en-US" dirty="0" smtClean="0"/>
              <a:t>specific absorbable </a:t>
            </a:r>
            <a:r>
              <a:rPr lang="en-US" dirty="0"/>
              <a:t>metal (</a:t>
            </a:r>
            <a:r>
              <a:rPr lang="en-US" dirty="0" err="1"/>
              <a:t>AbsMet</a:t>
            </a:r>
            <a:r>
              <a:rPr lang="en-US" dirty="0"/>
              <a:t>) standards was being recognized in both EU and US</a:t>
            </a:r>
          </a:p>
          <a:p>
            <a:r>
              <a:rPr lang="en-US" dirty="0"/>
              <a:t>ASTM facilitated </a:t>
            </a:r>
            <a:r>
              <a:rPr lang="en-US" dirty="0" smtClean="0"/>
              <a:t>a conference call level exploration </a:t>
            </a:r>
            <a:r>
              <a:rPr lang="en-US" dirty="0"/>
              <a:t>regarding need </a:t>
            </a:r>
            <a:r>
              <a:rPr lang="en-US" dirty="0" smtClean="0"/>
              <a:t>for </a:t>
            </a:r>
            <a:r>
              <a:rPr lang="en-US" dirty="0" err="1" smtClean="0"/>
              <a:t>AbsMet</a:t>
            </a:r>
            <a:r>
              <a:rPr lang="en-US" dirty="0" smtClean="0"/>
              <a:t> standards and </a:t>
            </a:r>
            <a:r>
              <a:rPr lang="en-US" dirty="0"/>
              <a:t>presence of adequate expertise (Jan. 2014)</a:t>
            </a:r>
          </a:p>
          <a:p>
            <a:pPr lvl="1"/>
            <a:r>
              <a:rPr lang="en-US" sz="2000" dirty="0"/>
              <a:t>Noted enough “critical mass” of </a:t>
            </a:r>
            <a:r>
              <a:rPr lang="en-US" sz="2000" dirty="0" err="1"/>
              <a:t>AbsMet</a:t>
            </a:r>
            <a:r>
              <a:rPr lang="en-US" sz="2000" dirty="0"/>
              <a:t> expertise in ASTM F04 to initiate standards development</a:t>
            </a:r>
          </a:p>
          <a:p>
            <a:pPr lvl="1"/>
            <a:r>
              <a:rPr lang="en-US" sz="2000" dirty="0"/>
              <a:t>Developed into an ASTM administrative web site (AC87) </a:t>
            </a:r>
            <a:r>
              <a:rPr lang="en-US" sz="2000" dirty="0" smtClean="0"/>
              <a:t>along w</a:t>
            </a:r>
            <a:r>
              <a:rPr lang="en-US" sz="2000" dirty="0"/>
              <a:t>/ regular 4 hour meetings twice annually at ASTM F04 Committee week meetings (May/November)</a:t>
            </a:r>
          </a:p>
          <a:p>
            <a:pPr lvl="1"/>
            <a:r>
              <a:rPr lang="en-US" sz="2000" dirty="0"/>
              <a:t>Group identified need for 5 separate standards, all of which are now progressing</a:t>
            </a:r>
          </a:p>
          <a:p>
            <a:pPr lvl="1"/>
            <a:r>
              <a:rPr lang="en-US" sz="2000" dirty="0"/>
              <a:t>Group initiates </a:t>
            </a:r>
            <a:r>
              <a:rPr lang="en-US" sz="2000" dirty="0" err="1"/>
              <a:t>AbsMet</a:t>
            </a:r>
            <a:r>
              <a:rPr lang="en-US" sz="2000" dirty="0"/>
              <a:t> standards that are then formalized within the appropriate SDO and related committee</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1975448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457200"/>
            <a:ext cx="7772400" cy="1143000"/>
          </a:xfrm>
        </p:spPr>
        <p:txBody>
          <a:bodyPr/>
          <a:lstStyle/>
          <a:p>
            <a:r>
              <a:rPr lang="en-US" sz="3600" dirty="0"/>
              <a:t>Absorbable Metal Standards </a:t>
            </a:r>
            <a:br>
              <a:rPr lang="en-US" sz="3600" dirty="0"/>
            </a:br>
            <a:r>
              <a:rPr lang="en-US" sz="3600" i="1" dirty="0"/>
              <a:t>- currently under development - </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9688890"/>
              </p:ext>
            </p:extLst>
          </p:nvPr>
        </p:nvGraphicFramePr>
        <p:xfrm>
          <a:off x="1752600" y="1371600"/>
          <a:ext cx="86868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descr="th?id=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66222" y="4572000"/>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86" name="Picture 2" descr="https://myastm.astm.org/CUSTOMERS/STAFFCOLLAB/images/Collaboration-Logo.png"/>
          <p:cNvPicPr>
            <a:picLocks noChangeAspect="1" noChangeArrowheads="1"/>
          </p:cNvPicPr>
          <p:nvPr/>
        </p:nvPicPr>
        <p:blipFill rotWithShape="1">
          <a:blip r:embed="rId9">
            <a:extLst>
              <a:ext uri="{28A0092B-C50C-407E-A947-70E740481C1C}">
                <a14:useLocalDpi xmlns:a14="http://schemas.microsoft.com/office/drawing/2010/main" val="0"/>
              </a:ext>
            </a:extLst>
          </a:blip>
          <a:srcRect r="80000"/>
          <a:stretch/>
        </p:blipFill>
        <p:spPr bwMode="auto">
          <a:xfrm>
            <a:off x="3089876" y="1905000"/>
            <a:ext cx="1724295" cy="1371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125971">
            <a:off x="827949" y="2922657"/>
            <a:ext cx="1645714" cy="707886"/>
          </a:xfrm>
          <a:prstGeom prst="rect">
            <a:avLst/>
          </a:prstGeom>
          <a:solidFill>
            <a:schemeClr val="tx1"/>
          </a:solidFill>
        </p:spPr>
        <p:txBody>
          <a:bodyPr wrap="square" rtlCol="0">
            <a:spAutoFit/>
          </a:bodyPr>
          <a:lstStyle/>
          <a:p>
            <a:pPr algn="ctr">
              <a:buNone/>
            </a:pPr>
            <a:r>
              <a:rPr lang="en-US" sz="2000" dirty="0">
                <a:solidFill>
                  <a:schemeClr val="bg2"/>
                </a:solidFill>
              </a:rPr>
              <a:t>“Umbrella” Document</a:t>
            </a:r>
          </a:p>
        </p:txBody>
      </p:sp>
      <p:sp>
        <p:nvSpPr>
          <p:cNvPr id="9" name="TextBox 8"/>
          <p:cNvSpPr txBox="1"/>
          <p:nvPr/>
        </p:nvSpPr>
        <p:spPr>
          <a:xfrm rot="19125971">
            <a:off x="5858547" y="1483304"/>
            <a:ext cx="1645714" cy="707886"/>
          </a:xfrm>
          <a:prstGeom prst="rect">
            <a:avLst/>
          </a:prstGeom>
          <a:solidFill>
            <a:schemeClr val="tx1"/>
          </a:solidFill>
        </p:spPr>
        <p:txBody>
          <a:bodyPr wrap="square" rtlCol="0">
            <a:spAutoFit/>
          </a:bodyPr>
          <a:lstStyle/>
          <a:p>
            <a:pPr algn="ctr">
              <a:buNone/>
            </a:pPr>
            <a:r>
              <a:rPr lang="en-US" sz="2000" dirty="0">
                <a:solidFill>
                  <a:schemeClr val="bg2"/>
                </a:solidFill>
              </a:rPr>
              <a:t>“Materials” Document</a:t>
            </a:r>
          </a:p>
        </p:txBody>
      </p:sp>
      <p:sp>
        <p:nvSpPr>
          <p:cNvPr id="10" name="TextBox 9"/>
          <p:cNvSpPr txBox="1"/>
          <p:nvPr/>
        </p:nvSpPr>
        <p:spPr>
          <a:xfrm rot="19125971">
            <a:off x="5752549" y="2814613"/>
            <a:ext cx="2053344" cy="707886"/>
          </a:xfrm>
          <a:prstGeom prst="rect">
            <a:avLst/>
          </a:prstGeom>
          <a:solidFill>
            <a:schemeClr val="tx1"/>
          </a:solidFill>
        </p:spPr>
        <p:txBody>
          <a:bodyPr wrap="square" rtlCol="0">
            <a:spAutoFit/>
          </a:bodyPr>
          <a:lstStyle/>
          <a:p>
            <a:pPr algn="ctr">
              <a:buNone/>
            </a:pPr>
            <a:r>
              <a:rPr lang="en-US" sz="2000" dirty="0">
                <a:solidFill>
                  <a:schemeClr val="bg2"/>
                </a:solidFill>
              </a:rPr>
              <a:t>“Degradation” Document</a:t>
            </a:r>
          </a:p>
        </p:txBody>
      </p:sp>
      <p:sp>
        <p:nvSpPr>
          <p:cNvPr id="11" name="TextBox 10"/>
          <p:cNvSpPr txBox="1"/>
          <p:nvPr/>
        </p:nvSpPr>
        <p:spPr>
          <a:xfrm rot="19125971">
            <a:off x="5956363" y="4059902"/>
            <a:ext cx="1645714" cy="707886"/>
          </a:xfrm>
          <a:prstGeom prst="rect">
            <a:avLst/>
          </a:prstGeom>
          <a:solidFill>
            <a:schemeClr val="tx1"/>
          </a:solidFill>
        </p:spPr>
        <p:txBody>
          <a:bodyPr wrap="square" rtlCol="0">
            <a:spAutoFit/>
          </a:bodyPr>
          <a:lstStyle/>
          <a:p>
            <a:pPr algn="ctr">
              <a:buNone/>
            </a:pPr>
            <a:r>
              <a:rPr lang="en-US" sz="2000" dirty="0">
                <a:solidFill>
                  <a:schemeClr val="bg2"/>
                </a:solidFill>
              </a:rPr>
              <a:t>“Fatigue” Document</a:t>
            </a:r>
          </a:p>
        </p:txBody>
      </p:sp>
      <p:sp>
        <p:nvSpPr>
          <p:cNvPr id="12" name="TextBox 11"/>
          <p:cNvSpPr txBox="1"/>
          <p:nvPr/>
        </p:nvSpPr>
        <p:spPr>
          <a:xfrm rot="19125971">
            <a:off x="6109639" y="5191517"/>
            <a:ext cx="1645714" cy="707886"/>
          </a:xfrm>
          <a:prstGeom prst="rect">
            <a:avLst/>
          </a:prstGeom>
          <a:solidFill>
            <a:schemeClr val="tx1"/>
          </a:solidFill>
        </p:spPr>
        <p:txBody>
          <a:bodyPr wrap="square" rtlCol="0">
            <a:spAutoFit/>
          </a:bodyPr>
          <a:lstStyle/>
          <a:p>
            <a:pPr algn="ctr">
              <a:buNone/>
            </a:pPr>
            <a:r>
              <a:rPr lang="en-US" sz="2000" dirty="0">
                <a:solidFill>
                  <a:schemeClr val="bg2"/>
                </a:solidFill>
              </a:rPr>
              <a:t>“Bio </a:t>
            </a:r>
            <a:r>
              <a:rPr lang="en-US" sz="2000" dirty="0" err="1">
                <a:solidFill>
                  <a:schemeClr val="bg2"/>
                </a:solidFill>
              </a:rPr>
              <a:t>Eval</a:t>
            </a:r>
            <a:r>
              <a:rPr lang="en-US" sz="2000" dirty="0">
                <a:solidFill>
                  <a:schemeClr val="bg2"/>
                </a:solidFill>
              </a:rPr>
              <a:t>” Document</a:t>
            </a:r>
          </a:p>
        </p:txBody>
      </p:sp>
      <p:sp>
        <p:nvSpPr>
          <p:cNvPr id="3" name="Footer Placeholder 2"/>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427151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7006" y="304800"/>
            <a:ext cx="7772400" cy="1143000"/>
          </a:xfrm>
        </p:spPr>
        <p:txBody>
          <a:bodyPr/>
          <a:lstStyle/>
          <a:p>
            <a:r>
              <a:rPr lang="en-US" sz="3600" dirty="0"/>
              <a:t>Absorbable Metal Standards </a:t>
            </a:r>
            <a:br>
              <a:rPr lang="en-US" sz="3600" dirty="0"/>
            </a:br>
            <a:r>
              <a:rPr lang="en-US" sz="3600" i="1" dirty="0"/>
              <a:t>- currently under development - </a:t>
            </a:r>
            <a:endParaRPr lang="en-US" sz="3600" dirty="0"/>
          </a:p>
        </p:txBody>
      </p:sp>
      <p:sp>
        <p:nvSpPr>
          <p:cNvPr id="3" name="Content Placeholder 2"/>
          <p:cNvSpPr>
            <a:spLocks noGrp="1"/>
          </p:cNvSpPr>
          <p:nvPr>
            <p:ph idx="1"/>
          </p:nvPr>
        </p:nvSpPr>
        <p:spPr>
          <a:xfrm>
            <a:off x="863600" y="1600200"/>
            <a:ext cx="10350500" cy="4541520"/>
          </a:xfrm>
        </p:spPr>
        <p:txBody>
          <a:bodyPr>
            <a:normAutofit fontScale="77500" lnSpcReduction="20000"/>
          </a:bodyPr>
          <a:lstStyle/>
          <a:p>
            <a:r>
              <a:rPr lang="en-US" sz="2800" dirty="0"/>
              <a:t>Active </a:t>
            </a:r>
            <a:r>
              <a:rPr lang="en-US" sz="2800" dirty="0" smtClean="0"/>
              <a:t>“AC87” participation </a:t>
            </a:r>
            <a:r>
              <a:rPr lang="en-US" sz="2800" dirty="0"/>
              <a:t>now involves two ISO Technical committees and 1 professional society</a:t>
            </a:r>
          </a:p>
          <a:p>
            <a:pPr lvl="1"/>
            <a:r>
              <a:rPr lang="en-US" sz="2400" b="1" i="1" dirty="0"/>
              <a:t>ISO TC150 </a:t>
            </a:r>
            <a:r>
              <a:rPr lang="en-US" sz="2400" b="1" i="1" dirty="0" smtClean="0"/>
              <a:t>(Implants for Surgery)</a:t>
            </a:r>
          </a:p>
          <a:p>
            <a:pPr lvl="1"/>
            <a:r>
              <a:rPr lang="en-US" sz="2400" b="1" i="1" dirty="0" smtClean="0"/>
              <a:t>TC194 (Biological and Clinical Evaluation)</a:t>
            </a:r>
            <a:endParaRPr lang="en-US" sz="2400" b="1" i="1" dirty="0"/>
          </a:p>
          <a:p>
            <a:pPr lvl="1"/>
            <a:r>
              <a:rPr lang="en-US" sz="2400" b="1" i="1" dirty="0"/>
              <a:t>ASTM Committee </a:t>
            </a:r>
            <a:r>
              <a:rPr lang="en-US" sz="2400" b="1" i="1" dirty="0" smtClean="0"/>
              <a:t>F04 (Medical &amp; Surgical Devices)</a:t>
            </a:r>
            <a:endParaRPr lang="en-US" sz="2400" b="1" i="1" dirty="0"/>
          </a:p>
          <a:p>
            <a:pPr lvl="1"/>
            <a:r>
              <a:rPr lang="en-US" sz="2400" b="1" i="1" dirty="0"/>
              <a:t>Biodegradable Metals Symposium (</a:t>
            </a:r>
            <a:r>
              <a:rPr lang="en-US" sz="2400" b="1" i="1" dirty="0" err="1"/>
              <a:t>BioMetals</a:t>
            </a:r>
            <a:r>
              <a:rPr lang="en-US" sz="2400" b="1" i="1" dirty="0" smtClean="0"/>
              <a:t>)</a:t>
            </a:r>
          </a:p>
          <a:p>
            <a:pPr lvl="2"/>
            <a:r>
              <a:rPr lang="en-US" sz="2200" b="1" i="1" u="sng" dirty="0" smtClean="0"/>
              <a:t>Top researchers and global thought leaders with appreciation for the value of standardization within the field.</a:t>
            </a:r>
          </a:p>
          <a:p>
            <a:pPr lvl="2"/>
            <a:r>
              <a:rPr lang="en-US" sz="2200" b="1" i="1" u="sng" dirty="0" smtClean="0"/>
              <a:t>Hosts discussion of drafts at annual conference; comments addressed/integrated</a:t>
            </a:r>
            <a:endParaRPr lang="en-US" sz="2200" b="1" i="1" u="sng" dirty="0"/>
          </a:p>
          <a:p>
            <a:r>
              <a:rPr lang="en-US" sz="2800" dirty="0"/>
              <a:t>Participants from multiple countries</a:t>
            </a:r>
          </a:p>
          <a:p>
            <a:pPr lvl="1"/>
            <a:r>
              <a:rPr lang="en-US" sz="2400" dirty="0"/>
              <a:t>Total </a:t>
            </a:r>
            <a:r>
              <a:rPr lang="en-US" sz="2400" dirty="0" smtClean="0"/>
              <a:t>AC87 subscribers </a:t>
            </a:r>
            <a:r>
              <a:rPr lang="en-US" sz="2400" dirty="0"/>
              <a:t>~75</a:t>
            </a:r>
          </a:p>
          <a:p>
            <a:pPr lvl="1"/>
            <a:r>
              <a:rPr lang="en-US" sz="2400" dirty="0"/>
              <a:t>Korea/Japan/China to Europe to US/</a:t>
            </a:r>
            <a:r>
              <a:rPr lang="en-US" sz="2400" dirty="0" err="1"/>
              <a:t>Brasil</a:t>
            </a:r>
            <a:endParaRPr lang="en-US" sz="2400" dirty="0"/>
          </a:p>
          <a:p>
            <a:r>
              <a:rPr lang="en-US" sz="2800" dirty="0" smtClean="0"/>
              <a:t>Provides online </a:t>
            </a:r>
            <a:r>
              <a:rPr lang="en-US" sz="2800" dirty="0"/>
              <a:t>access for early review &amp; </a:t>
            </a:r>
            <a:r>
              <a:rPr lang="en-US" sz="2800" dirty="0" smtClean="0"/>
              <a:t>feedback</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180901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051" y="210236"/>
            <a:ext cx="7772400" cy="1143000"/>
          </a:xfrm>
        </p:spPr>
        <p:txBody>
          <a:bodyPr/>
          <a:lstStyle/>
          <a:p>
            <a:pPr algn="ctr"/>
            <a:r>
              <a:rPr lang="en-US" sz="4000" dirty="0"/>
              <a:t>Absorbable Metal Standards </a:t>
            </a:r>
            <a:br>
              <a:rPr lang="en-US" sz="4000" dirty="0"/>
            </a:br>
            <a:r>
              <a:rPr lang="en-US" sz="3200" i="1" dirty="0"/>
              <a:t>- currently under development </a:t>
            </a:r>
            <a:r>
              <a:rPr lang="en-US" sz="3200" i="1" dirty="0" smtClean="0"/>
              <a:t>-</a:t>
            </a:r>
            <a:endParaRPr lang="en-US" sz="3200" dirty="0"/>
          </a:p>
        </p:txBody>
      </p:sp>
      <p:sp>
        <p:nvSpPr>
          <p:cNvPr id="3" name="Content Placeholder 2"/>
          <p:cNvSpPr>
            <a:spLocks noGrp="1"/>
          </p:cNvSpPr>
          <p:nvPr>
            <p:ph idx="1"/>
          </p:nvPr>
        </p:nvSpPr>
        <p:spPr>
          <a:xfrm>
            <a:off x="838200" y="1424152"/>
            <a:ext cx="10576559" cy="4659148"/>
          </a:xfrm>
        </p:spPr>
        <p:txBody>
          <a:bodyPr>
            <a:normAutofit/>
          </a:bodyPr>
          <a:lstStyle/>
          <a:p>
            <a:pPr marL="0">
              <a:spcBef>
                <a:spcPts val="0"/>
              </a:spcBef>
            </a:pPr>
            <a:r>
              <a:rPr lang="en-US" sz="2800" dirty="0">
                <a:solidFill>
                  <a:schemeClr val="bg2"/>
                </a:solidFill>
                <a:effectLst>
                  <a:glow rad="228600">
                    <a:schemeClr val="accent1">
                      <a:satMod val="175000"/>
                      <a:alpha val="40000"/>
                    </a:schemeClr>
                  </a:glow>
                </a:effectLst>
              </a:rPr>
              <a:t>ISO/TS 20721 - </a:t>
            </a:r>
            <a:r>
              <a:rPr lang="en-GB" sz="2800" i="1" dirty="0">
                <a:effectLst>
                  <a:glow rad="228600">
                    <a:schemeClr val="accent1">
                      <a:satMod val="175000"/>
                      <a:alpha val="40000"/>
                    </a:schemeClr>
                  </a:glow>
                </a:effectLst>
              </a:rPr>
              <a:t>Standard guide to assessment of absorbable metallic </a:t>
            </a:r>
            <a:r>
              <a:rPr lang="en-GB" sz="2800" i="1" dirty="0" smtClean="0">
                <a:effectLst>
                  <a:glow rad="228600">
                    <a:schemeClr val="accent1">
                      <a:satMod val="175000"/>
                      <a:alpha val="40000"/>
                    </a:schemeClr>
                  </a:glow>
                </a:effectLst>
              </a:rPr>
              <a:t>implants</a:t>
            </a:r>
          </a:p>
          <a:p>
            <a:pPr marL="0">
              <a:spcBef>
                <a:spcPts val="0"/>
              </a:spcBef>
            </a:pPr>
            <a:endParaRPr lang="en-US" sz="2800" i="1" dirty="0">
              <a:effectLst>
                <a:glow rad="228600">
                  <a:schemeClr val="accent1">
                    <a:satMod val="175000"/>
                    <a:alpha val="40000"/>
                  </a:schemeClr>
                </a:glow>
              </a:effectLst>
            </a:endParaRPr>
          </a:p>
          <a:p>
            <a:pPr marL="400050" lvl="1">
              <a:spcBef>
                <a:spcPts val="0"/>
              </a:spcBef>
            </a:pPr>
            <a:r>
              <a:rPr lang="en-US" sz="2400" dirty="0" smtClean="0"/>
              <a:t>F04.90.02 </a:t>
            </a:r>
            <a:r>
              <a:rPr lang="en-US" sz="2400" dirty="0"/>
              <a:t>(AC87) </a:t>
            </a:r>
            <a:r>
              <a:rPr lang="en-US" sz="2400" dirty="0" smtClean="0"/>
              <a:t>“Umbrella” </a:t>
            </a:r>
            <a:r>
              <a:rPr lang="en-US" sz="2400" dirty="0"/>
              <a:t>Doc </a:t>
            </a:r>
            <a:r>
              <a:rPr lang="en-US" sz="2400" dirty="0" smtClean="0"/>
              <a:t>1</a:t>
            </a:r>
          </a:p>
          <a:p>
            <a:pPr marL="800100" lvl="2">
              <a:spcBef>
                <a:spcPts val="0"/>
              </a:spcBef>
            </a:pPr>
            <a:r>
              <a:rPr lang="en-US" sz="2000" dirty="0"/>
              <a:t>Ties together other 4 </a:t>
            </a:r>
            <a:r>
              <a:rPr lang="en-US" sz="2000" dirty="0" smtClean="0"/>
              <a:t>documents</a:t>
            </a:r>
            <a:endParaRPr lang="en-US" sz="2000" dirty="0"/>
          </a:p>
          <a:p>
            <a:pPr marL="400050" lvl="1">
              <a:spcBef>
                <a:spcPts val="0"/>
              </a:spcBef>
            </a:pPr>
            <a:r>
              <a:rPr lang="en-US" sz="2400" dirty="0"/>
              <a:t>F</a:t>
            </a:r>
            <a:r>
              <a:rPr lang="en-US" sz="2400" dirty="0" smtClean="0"/>
              <a:t>ormally organized under ISO TC150 WG13</a:t>
            </a:r>
          </a:p>
          <a:p>
            <a:pPr marL="800100" lvl="2">
              <a:spcBef>
                <a:spcPts val="0"/>
              </a:spcBef>
            </a:pPr>
            <a:r>
              <a:rPr lang="en-US" sz="2000" dirty="0" smtClean="0"/>
              <a:t>I</a:t>
            </a:r>
            <a:r>
              <a:rPr lang="en-US" sz="2000" dirty="0" smtClean="0">
                <a:effectLst/>
              </a:rPr>
              <a:t>nitiated via ASTM AC87 activities</a:t>
            </a:r>
          </a:p>
          <a:p>
            <a:pPr marL="400050" lvl="1">
              <a:spcBef>
                <a:spcPts val="0"/>
              </a:spcBef>
            </a:pPr>
            <a:r>
              <a:rPr lang="en-US" sz="2400" dirty="0" smtClean="0"/>
              <a:t>Umbrella ties documents into a coherent presentation and encourages harmonization / minimization of duplication</a:t>
            </a:r>
          </a:p>
          <a:p>
            <a:pPr marL="400050" lvl="1">
              <a:spcBef>
                <a:spcPts val="0"/>
              </a:spcBef>
            </a:pPr>
            <a:r>
              <a:rPr lang="en-US" sz="2400" dirty="0" smtClean="0"/>
              <a:t>ISO status brings broadened international recognition to individual (including otherwise independent) standards</a:t>
            </a:r>
          </a:p>
          <a:p>
            <a:pPr marL="400050" lvl="1">
              <a:spcBef>
                <a:spcPts val="0"/>
              </a:spcBef>
            </a:pPr>
            <a:r>
              <a:rPr lang="en-US" sz="2400" dirty="0"/>
              <a:t>TC150 Committee (CD) level review expected by end of 2016</a:t>
            </a:r>
            <a:r>
              <a:rPr lang="en-US" sz="2400" dirty="0" smtClean="0"/>
              <a:t>.</a:t>
            </a:r>
            <a:endParaRPr lang="en-US" sz="2400" dirty="0">
              <a:solidFill>
                <a:schemeClr val="bg2"/>
              </a:solidFill>
            </a:endParaRP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pic>
        <p:nvPicPr>
          <p:cNvPr id="5" name="Picture 4"/>
          <p:cNvPicPr>
            <a:picLocks noChangeAspect="1"/>
          </p:cNvPicPr>
          <p:nvPr/>
        </p:nvPicPr>
        <p:blipFill rotWithShape="1">
          <a:blip r:embed="rId2"/>
          <a:srcRect t="7371" b="57114"/>
          <a:stretch/>
        </p:blipFill>
        <p:spPr>
          <a:xfrm>
            <a:off x="2168099" y="2496616"/>
            <a:ext cx="7322400" cy="3657600"/>
          </a:xfrm>
          <a:prstGeom prst="rect">
            <a:avLst/>
          </a:prstGeom>
        </p:spPr>
      </p:pic>
      <p:pic>
        <p:nvPicPr>
          <p:cNvPr id="6" name="Picture 2" descr="th?id=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4598" y="1810816"/>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80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01433 -0.03866 L 0.62084 -0.63079 " pathEditMode="relative" rAng="0" ptsTypes="AA">
                                      <p:cBhvr>
                                        <p:cTn id="6" dur="2000" fill="hold"/>
                                        <p:tgtEl>
                                          <p:spTgt spid="5"/>
                                        </p:tgtEl>
                                        <p:attrNameLst>
                                          <p:attrName>ppt_x</p:attrName>
                                          <p:attrName>ppt_y</p:attrName>
                                        </p:attrNameLst>
                                      </p:cBhvr>
                                      <p:rCtr x="30326" y="-29606"/>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277" y="186018"/>
            <a:ext cx="9404723" cy="1252613"/>
          </a:xfrm>
        </p:spPr>
        <p:txBody>
          <a:bodyPr/>
          <a:lstStyle/>
          <a:p>
            <a:pPr algn="ctr"/>
            <a:r>
              <a:rPr lang="en-US" sz="4000" dirty="0" smtClean="0"/>
              <a:t>Absorbable </a:t>
            </a:r>
            <a:r>
              <a:rPr lang="en-US" sz="4000" dirty="0"/>
              <a:t>Metal Standards </a:t>
            </a:r>
            <a:br>
              <a:rPr lang="en-US" sz="4000" dirty="0"/>
            </a:br>
            <a:r>
              <a:rPr lang="en-US" sz="3200" i="1" dirty="0"/>
              <a:t>- currently under development </a:t>
            </a:r>
            <a:r>
              <a:rPr lang="en-US" sz="3200" i="1" dirty="0" smtClean="0"/>
              <a:t>–</a:t>
            </a:r>
            <a:endParaRPr lang="en-US" sz="3600" dirty="0"/>
          </a:p>
        </p:txBody>
      </p:sp>
      <p:sp>
        <p:nvSpPr>
          <p:cNvPr id="3" name="Content Placeholder 2"/>
          <p:cNvSpPr>
            <a:spLocks noGrp="1"/>
          </p:cNvSpPr>
          <p:nvPr>
            <p:ph idx="1"/>
          </p:nvPr>
        </p:nvSpPr>
        <p:spPr>
          <a:xfrm>
            <a:off x="1092200" y="1438631"/>
            <a:ext cx="8918306" cy="3657600"/>
          </a:xfrm>
        </p:spPr>
        <p:txBody>
          <a:bodyPr/>
          <a:lstStyle/>
          <a:p>
            <a:r>
              <a:rPr lang="en-US" sz="2800" dirty="0">
                <a:solidFill>
                  <a:schemeClr val="bg2"/>
                </a:solidFill>
                <a:effectLst>
                  <a:glow rad="228600">
                    <a:schemeClr val="accent1">
                      <a:satMod val="175000"/>
                      <a:alpha val="40000"/>
                    </a:schemeClr>
                  </a:glow>
                </a:effectLst>
              </a:rPr>
              <a:t>ASTM WK46455 – </a:t>
            </a:r>
            <a:r>
              <a:rPr lang="en-US" sz="2800" i="1" dirty="0">
                <a:effectLst>
                  <a:glow rad="228600">
                    <a:schemeClr val="accent1">
                      <a:satMod val="175000"/>
                      <a:alpha val="40000"/>
                    </a:schemeClr>
                  </a:glow>
                </a:effectLst>
              </a:rPr>
              <a:t>Standard Guide for Metallurgical Characterization of Absorbable Metallic Materials for Medical Implants</a:t>
            </a:r>
          </a:p>
          <a:p>
            <a:pPr lvl="1"/>
            <a:endParaRPr lang="en-US" dirty="0" smtClean="0"/>
          </a:p>
          <a:p>
            <a:pPr lvl="1"/>
            <a:r>
              <a:rPr lang="en-US" dirty="0" smtClean="0"/>
              <a:t>F04.90.02 (AC87) </a:t>
            </a:r>
            <a:r>
              <a:rPr lang="en-US" dirty="0" smtClean="0">
                <a:effectLst/>
              </a:rPr>
              <a:t>“Materials” Doc 2</a:t>
            </a:r>
          </a:p>
          <a:p>
            <a:pPr lvl="1"/>
            <a:r>
              <a:rPr lang="en-US" dirty="0" smtClean="0"/>
              <a:t>Committee level balloted under main ASTM Committee F04</a:t>
            </a:r>
          </a:p>
          <a:p>
            <a:pPr lvl="1"/>
            <a:r>
              <a:rPr lang="en-US" i="1" dirty="0" smtClean="0"/>
              <a:t>Publication expected in 2016</a:t>
            </a:r>
          </a:p>
          <a:p>
            <a:pPr marL="0" algn="just">
              <a:spcBef>
                <a:spcPts val="0"/>
              </a:spcBef>
            </a:pPr>
            <a:endParaRPr lang="en-US" dirty="0"/>
          </a:p>
        </p:txBody>
      </p:sp>
      <p:pic>
        <p:nvPicPr>
          <p:cNvPr id="4" name="Picture 2" descr="https://myastm.astm.org/CUSTOMERS/STAFFCOLLAB/images/Collaboration-Logo.png"/>
          <p:cNvPicPr>
            <a:picLocks noChangeAspect="1" noChangeArrowheads="1"/>
          </p:cNvPicPr>
          <p:nvPr/>
        </p:nvPicPr>
        <p:blipFill rotWithShape="1">
          <a:blip r:embed="rId2">
            <a:extLst>
              <a:ext uri="{28A0092B-C50C-407E-A947-70E740481C1C}">
                <a14:useLocalDpi xmlns:a14="http://schemas.microsoft.com/office/drawing/2010/main" val="0"/>
              </a:ext>
            </a:extLst>
          </a:blip>
          <a:srcRect r="80000"/>
          <a:stretch/>
        </p:blipFill>
        <p:spPr bwMode="auto">
          <a:xfrm>
            <a:off x="10077076" y="2005444"/>
            <a:ext cx="1724295" cy="1371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US" smtClean="0"/>
              <a:t>ANSI-DIN   U.S.- German Standards Panel                                                                April 12, 2016</a:t>
            </a:r>
            <a:endParaRPr lang="en-US" dirty="0" smtClean="0"/>
          </a:p>
        </p:txBody>
      </p:sp>
      <p:pic>
        <p:nvPicPr>
          <p:cNvPr id="6" name="Picture 5"/>
          <p:cNvPicPr>
            <a:picLocks noChangeAspect="1"/>
          </p:cNvPicPr>
          <p:nvPr/>
        </p:nvPicPr>
        <p:blipFill>
          <a:blip r:embed="rId3"/>
          <a:stretch>
            <a:fillRect/>
          </a:stretch>
        </p:blipFill>
        <p:spPr>
          <a:xfrm>
            <a:off x="1598785" y="2929073"/>
            <a:ext cx="7315200" cy="3115872"/>
          </a:xfrm>
          <a:prstGeom prst="rect">
            <a:avLst/>
          </a:prstGeom>
        </p:spPr>
      </p:pic>
    </p:spTree>
    <p:extLst>
      <p:ext uri="{BB962C8B-B14F-4D97-AF65-F5344CB8AC3E}">
        <p14:creationId xmlns:p14="http://schemas.microsoft.com/office/powerpoint/2010/main" val="151870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10794 -0.03681 L 0.62904 -0.66898 " pathEditMode="relative" rAng="0" ptsTypes="AA">
                                      <p:cBhvr>
                                        <p:cTn id="6" dur="2000" fill="hold"/>
                                        <p:tgtEl>
                                          <p:spTgt spid="6"/>
                                        </p:tgtEl>
                                        <p:attrNameLst>
                                          <p:attrName>ppt_x</p:attrName>
                                          <p:attrName>ppt_y</p:attrName>
                                        </p:attrNameLst>
                                      </p:cBhvr>
                                      <p:rCtr x="26055" y="-31620"/>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7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b="39576"/>
          <a:stretch/>
        </p:blipFill>
        <p:spPr>
          <a:xfrm>
            <a:off x="2171699" y="2555536"/>
            <a:ext cx="7315200" cy="4433306"/>
          </a:xfrm>
          <a:prstGeom prst="rect">
            <a:avLst/>
          </a:prstGeom>
        </p:spPr>
      </p:pic>
      <p:sp>
        <p:nvSpPr>
          <p:cNvPr id="2" name="Title 1"/>
          <p:cNvSpPr>
            <a:spLocks noGrp="1"/>
          </p:cNvSpPr>
          <p:nvPr>
            <p:ph type="title"/>
          </p:nvPr>
        </p:nvSpPr>
        <p:spPr>
          <a:xfrm>
            <a:off x="1645919" y="203095"/>
            <a:ext cx="8366760" cy="1143000"/>
          </a:xfrm>
        </p:spPr>
        <p:txBody>
          <a:bodyPr/>
          <a:lstStyle/>
          <a:p>
            <a:pPr algn="ctr"/>
            <a:r>
              <a:rPr lang="en-US" sz="4400" dirty="0" smtClean="0"/>
              <a:t>Absorbable </a:t>
            </a:r>
            <a:r>
              <a:rPr lang="en-US" sz="4400" dirty="0"/>
              <a:t>Metal Standards </a:t>
            </a:r>
            <a:br>
              <a:rPr lang="en-US" sz="4400" dirty="0"/>
            </a:br>
            <a:r>
              <a:rPr lang="en-US" sz="3600" i="1" dirty="0"/>
              <a:t>- currently under development –</a:t>
            </a:r>
            <a:br>
              <a:rPr lang="en-US" sz="3600" i="1" dirty="0"/>
            </a:br>
            <a:r>
              <a:rPr lang="en-US" sz="3600" i="1" dirty="0"/>
              <a:t> </a:t>
            </a:r>
            <a:endParaRPr lang="en-US" sz="3600" dirty="0"/>
          </a:p>
        </p:txBody>
      </p:sp>
      <p:sp>
        <p:nvSpPr>
          <p:cNvPr id="3" name="Content Placeholder 2"/>
          <p:cNvSpPr>
            <a:spLocks noGrp="1"/>
          </p:cNvSpPr>
          <p:nvPr>
            <p:ph idx="1"/>
          </p:nvPr>
        </p:nvSpPr>
        <p:spPr>
          <a:xfrm>
            <a:off x="988848" y="1616057"/>
            <a:ext cx="9953472" cy="4984412"/>
          </a:xfrm>
        </p:spPr>
        <p:txBody>
          <a:bodyPr>
            <a:normAutofit/>
          </a:bodyPr>
          <a:lstStyle/>
          <a:p>
            <a:r>
              <a:rPr lang="en-US" sz="2800" dirty="0">
                <a:effectLst>
                  <a:glow rad="228600">
                    <a:schemeClr val="accent1">
                      <a:satMod val="175000"/>
                      <a:alpha val="40000"/>
                    </a:schemeClr>
                  </a:glow>
                </a:effectLst>
              </a:rPr>
              <a:t>ASTM WK52640 - Guide to </a:t>
            </a:r>
            <a:r>
              <a:rPr lang="en-US" sz="2800" i="1" dirty="0">
                <a:effectLst>
                  <a:glow rad="228600">
                    <a:schemeClr val="accent1">
                      <a:satMod val="175000"/>
                      <a:alpha val="40000"/>
                    </a:schemeClr>
                  </a:glow>
                </a:effectLst>
              </a:rPr>
              <a:t>in vitro </a:t>
            </a:r>
            <a:r>
              <a:rPr lang="en-US" sz="2800" dirty="0">
                <a:effectLst>
                  <a:glow rad="228600">
                    <a:schemeClr val="accent1">
                      <a:satMod val="175000"/>
                      <a:alpha val="40000"/>
                    </a:schemeClr>
                  </a:glow>
                </a:effectLst>
              </a:rPr>
              <a:t>Degradation Testing of Absorbable Metals</a:t>
            </a:r>
            <a:endParaRPr lang="en-US" sz="2800" dirty="0">
              <a:effectLst>
                <a:glow rad="228600">
                  <a:schemeClr val="accent1">
                    <a:satMod val="175000"/>
                    <a:alpha val="40000"/>
                  </a:schemeClr>
                </a:glow>
              </a:effectLst>
              <a:latin typeface="Times New Roman" panose="02020603050405020304" pitchFamily="18" charset="0"/>
              <a:ea typeface="Times New Roman" panose="02020603050405020304" pitchFamily="18" charset="0"/>
            </a:endParaRPr>
          </a:p>
          <a:p>
            <a:pPr lvl="1"/>
            <a:r>
              <a:rPr lang="en-US" sz="2400" dirty="0" smtClean="0"/>
              <a:t>F04.90.02 (AC87) </a:t>
            </a:r>
            <a:r>
              <a:rPr lang="en-US" sz="2400" dirty="0" smtClean="0">
                <a:effectLst/>
              </a:rPr>
              <a:t>“Degradation” Doc </a:t>
            </a:r>
            <a:r>
              <a:rPr lang="en-US" sz="2400" dirty="0"/>
              <a:t>3</a:t>
            </a:r>
            <a:endParaRPr lang="en-US" sz="2400" dirty="0" smtClean="0">
              <a:effectLst/>
            </a:endParaRPr>
          </a:p>
          <a:p>
            <a:pPr lvl="1"/>
            <a:r>
              <a:rPr lang="en-US" sz="2400" dirty="0" smtClean="0"/>
              <a:t>Many complex factors; will require most deliberation/engagement during development</a:t>
            </a:r>
          </a:p>
          <a:p>
            <a:pPr lvl="1"/>
            <a:r>
              <a:rPr lang="en-US" sz="2400" dirty="0" smtClean="0"/>
              <a:t>Formally </a:t>
            </a:r>
            <a:r>
              <a:rPr lang="en-US" sz="2400" i="1" u="sng" dirty="0" smtClean="0"/>
              <a:t>balloting</a:t>
            </a:r>
            <a:r>
              <a:rPr lang="en-US" sz="2400" dirty="0" smtClean="0"/>
              <a:t> under </a:t>
            </a:r>
            <a:r>
              <a:rPr lang="en-US" sz="2400" dirty="0"/>
              <a:t>ASTM F04.15 </a:t>
            </a:r>
            <a:r>
              <a:rPr lang="en-US" sz="2400" i="1" dirty="0"/>
              <a:t>Subcommittee on Materials Test </a:t>
            </a:r>
            <a:r>
              <a:rPr lang="en-US" sz="2400" i="1" dirty="0" smtClean="0"/>
              <a:t>Methods</a:t>
            </a:r>
          </a:p>
          <a:p>
            <a:pPr lvl="1"/>
            <a:r>
              <a:rPr lang="en-US" sz="2400" i="1" dirty="0" smtClean="0"/>
              <a:t>Further refinement; expect final approval/publication in 2017</a:t>
            </a:r>
          </a:p>
        </p:txBody>
      </p:sp>
      <p:sp>
        <p:nvSpPr>
          <p:cNvPr id="4" name="Footer Placeholder 3"/>
          <p:cNvSpPr>
            <a:spLocks noGrp="1"/>
          </p:cNvSpPr>
          <p:nvPr>
            <p:ph type="ftr" sz="quarter" idx="11"/>
          </p:nvPr>
        </p:nvSpPr>
        <p:spPr/>
        <p:txBody>
          <a:bodyPr/>
          <a:lstStyle/>
          <a:p>
            <a:r>
              <a:rPr lang="en-US" dirty="0" smtClean="0"/>
              <a:t>ANSI-DIN   U.S.- German Standards Panel                                                                April 12, 2016</a:t>
            </a:r>
          </a:p>
        </p:txBody>
      </p:sp>
      <p:pic>
        <p:nvPicPr>
          <p:cNvPr id="6" name="Picture 2" descr="https://myastm.astm.org/CUSTOMERS/STAFFCOLLAB/images/Collaboration-Logo.png"/>
          <p:cNvPicPr>
            <a:picLocks noChangeAspect="1" noChangeArrowheads="1"/>
          </p:cNvPicPr>
          <p:nvPr/>
        </p:nvPicPr>
        <p:blipFill rotWithShape="1">
          <a:blip r:embed="rId4">
            <a:extLst>
              <a:ext uri="{28A0092B-C50C-407E-A947-70E740481C1C}">
                <a14:useLocalDpi xmlns:a14="http://schemas.microsoft.com/office/drawing/2010/main" val="0"/>
              </a:ext>
            </a:extLst>
          </a:blip>
          <a:srcRect r="80000"/>
          <a:stretch/>
        </p:blipFill>
        <p:spPr bwMode="auto">
          <a:xfrm>
            <a:off x="10051444" y="2444608"/>
            <a:ext cx="1724295"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23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3.33333E-6 L 0.63503 -0.85139 " pathEditMode="relative" rAng="0" ptsTypes="AA">
                                      <p:cBhvr>
                                        <p:cTn id="6" dur="2000" fill="hold"/>
                                        <p:tgtEl>
                                          <p:spTgt spid="5"/>
                                        </p:tgtEl>
                                        <p:attrNameLst>
                                          <p:attrName>ppt_x</p:attrName>
                                          <p:attrName>ppt_y</p:attrName>
                                        </p:attrNameLst>
                                      </p:cBhvr>
                                      <p:rCtr x="31745" y="-42569"/>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75831"/>
            <a:ext cx="8153400" cy="1143000"/>
          </a:xfrm>
        </p:spPr>
        <p:txBody>
          <a:bodyPr/>
          <a:lstStyle/>
          <a:p>
            <a:pPr algn="ctr"/>
            <a:r>
              <a:rPr lang="en-US" sz="4400" dirty="0"/>
              <a:t>Absorbable Metal Standards </a:t>
            </a:r>
            <a:br>
              <a:rPr lang="en-US" sz="4400" dirty="0"/>
            </a:br>
            <a:r>
              <a:rPr lang="en-US" sz="3600" i="1" dirty="0"/>
              <a:t>- currently under development </a:t>
            </a:r>
            <a:r>
              <a:rPr lang="en-US" sz="3600" i="1" dirty="0" smtClean="0"/>
              <a:t>–</a:t>
            </a:r>
            <a:r>
              <a:rPr lang="en-US" sz="3600" i="1" dirty="0"/>
              <a:t/>
            </a:r>
            <a:br>
              <a:rPr lang="en-US" sz="3600" i="1" dirty="0"/>
            </a:br>
            <a:r>
              <a:rPr lang="en-US" sz="3600" i="1" dirty="0"/>
              <a:t> </a:t>
            </a:r>
            <a:endParaRPr lang="en-US" sz="3600" dirty="0"/>
          </a:p>
        </p:txBody>
      </p:sp>
      <p:sp>
        <p:nvSpPr>
          <p:cNvPr id="3" name="Content Placeholder 2"/>
          <p:cNvSpPr>
            <a:spLocks noGrp="1"/>
          </p:cNvSpPr>
          <p:nvPr>
            <p:ph idx="1"/>
          </p:nvPr>
        </p:nvSpPr>
        <p:spPr>
          <a:xfrm>
            <a:off x="1524000" y="1551644"/>
            <a:ext cx="8903663" cy="4513876"/>
          </a:xfrm>
        </p:spPr>
        <p:txBody>
          <a:bodyPr>
            <a:normAutofit/>
          </a:bodyPr>
          <a:lstStyle/>
          <a:p>
            <a:r>
              <a:rPr lang="en-US" sz="2800" dirty="0">
                <a:effectLst>
                  <a:glow rad="228600">
                    <a:schemeClr val="accent1">
                      <a:satMod val="175000"/>
                      <a:alpha val="40000"/>
                    </a:schemeClr>
                  </a:glow>
                </a:effectLst>
              </a:rPr>
              <a:t>(ASTM) – Guide to Corrosion Fatigue Evaluation of Absorbable Metals</a:t>
            </a:r>
          </a:p>
          <a:p>
            <a:pPr lvl="1"/>
            <a:endParaRPr lang="en-US" dirty="0" smtClean="0"/>
          </a:p>
          <a:p>
            <a:pPr lvl="1"/>
            <a:r>
              <a:rPr lang="en-US" sz="2400" dirty="0" smtClean="0"/>
              <a:t>F04.90.02 (AC87) </a:t>
            </a:r>
            <a:r>
              <a:rPr lang="en-US" sz="2400" dirty="0" smtClean="0">
                <a:effectLst/>
              </a:rPr>
              <a:t>“</a:t>
            </a:r>
            <a:r>
              <a:rPr lang="en-US" sz="2400" dirty="0" smtClean="0"/>
              <a:t>Fatigue</a:t>
            </a:r>
            <a:r>
              <a:rPr lang="en-US" sz="2400" dirty="0" smtClean="0">
                <a:effectLst/>
              </a:rPr>
              <a:t>” Doc </a:t>
            </a:r>
            <a:r>
              <a:rPr lang="en-US" sz="2400" dirty="0" smtClean="0"/>
              <a:t>4</a:t>
            </a:r>
          </a:p>
          <a:p>
            <a:pPr lvl="1"/>
            <a:r>
              <a:rPr lang="en-US" sz="2400" dirty="0" smtClean="0"/>
              <a:t>Early </a:t>
            </a:r>
            <a:r>
              <a:rPr lang="en-US" sz="2400" dirty="0"/>
              <a:t>formative </a:t>
            </a:r>
            <a:r>
              <a:rPr lang="en-US" sz="2400" dirty="0" smtClean="0"/>
              <a:t>development</a:t>
            </a:r>
          </a:p>
          <a:p>
            <a:pPr lvl="1"/>
            <a:r>
              <a:rPr lang="en-US" sz="2400" dirty="0" smtClean="0"/>
              <a:t>In </a:t>
            </a:r>
            <a:r>
              <a:rPr lang="en-US" sz="2400" dirty="0"/>
              <a:t>depth development to follow current Doc 3 (</a:t>
            </a:r>
            <a:r>
              <a:rPr lang="en-US" sz="2400" i="1" dirty="0"/>
              <a:t>in vitro</a:t>
            </a:r>
            <a:r>
              <a:rPr lang="en-US" sz="2400" dirty="0"/>
              <a:t> Degradation </a:t>
            </a:r>
            <a:r>
              <a:rPr lang="en-US" sz="2400" dirty="0" smtClean="0"/>
              <a:t>Testing)</a:t>
            </a:r>
            <a:endParaRPr lang="en-US" sz="2400" dirty="0"/>
          </a:p>
          <a:p>
            <a:pPr lvl="1"/>
            <a:endParaRPr lang="en-US" i="1" dirty="0" smtClean="0"/>
          </a:p>
          <a:p>
            <a:pPr marL="0" algn="just">
              <a:spcBef>
                <a:spcPts val="0"/>
              </a:spcBef>
            </a:pPr>
            <a:endParaRPr lang="en-US" dirty="0"/>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pic>
        <p:nvPicPr>
          <p:cNvPr id="7" name="Picture 2" descr="https://myastm.astm.org/CUSTOMERS/STAFFCOLLAB/images/Collaboration-Logo.png"/>
          <p:cNvPicPr>
            <a:picLocks noChangeAspect="1" noChangeArrowheads="1"/>
          </p:cNvPicPr>
          <p:nvPr/>
        </p:nvPicPr>
        <p:blipFill rotWithShape="1">
          <a:blip r:embed="rId3">
            <a:extLst>
              <a:ext uri="{28A0092B-C50C-407E-A947-70E740481C1C}">
                <a14:useLocalDpi xmlns:a14="http://schemas.microsoft.com/office/drawing/2010/main" val="0"/>
              </a:ext>
            </a:extLst>
          </a:blip>
          <a:srcRect r="80000"/>
          <a:stretch/>
        </p:blipFill>
        <p:spPr bwMode="auto">
          <a:xfrm>
            <a:off x="10097097" y="1665944"/>
            <a:ext cx="1724295" cy="1371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2318231" y="2553407"/>
            <a:ext cx="7315200" cy="3627187"/>
          </a:xfrm>
          <a:prstGeom prst="rect">
            <a:avLst/>
          </a:prstGeom>
        </p:spPr>
      </p:pic>
    </p:spTree>
    <p:extLst>
      <p:ext uri="{BB962C8B-B14F-4D97-AF65-F5344CB8AC3E}">
        <p14:creationId xmlns:p14="http://schemas.microsoft.com/office/powerpoint/2010/main" val="258381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16667E-6 -4.07407E-6 L 0.6237 -0.66759 " pathEditMode="relative" rAng="0" ptsTypes="AA">
                                      <p:cBhvr>
                                        <p:cTn id="6" dur="2000" fill="hold"/>
                                        <p:tgtEl>
                                          <p:spTgt spid="6"/>
                                        </p:tgtEl>
                                        <p:attrNameLst>
                                          <p:attrName>ppt_x</p:attrName>
                                          <p:attrName>ppt_y</p:attrName>
                                        </p:attrNameLst>
                                      </p:cBhvr>
                                      <p:rCtr x="31185" y="-33380"/>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09800" y="455614"/>
            <a:ext cx="7772400" cy="611187"/>
          </a:xfrm>
        </p:spPr>
        <p:txBody>
          <a:bodyPr/>
          <a:lstStyle/>
          <a:p>
            <a:r>
              <a:rPr lang="en-US" altLang="en-US" sz="3600" dirty="0"/>
              <a:t>Presentation Overview</a:t>
            </a:r>
          </a:p>
        </p:txBody>
      </p:sp>
      <p:sp>
        <p:nvSpPr>
          <p:cNvPr id="4099" name="Rectangle 3"/>
          <p:cNvSpPr>
            <a:spLocks noGrp="1" noChangeArrowheads="1"/>
          </p:cNvSpPr>
          <p:nvPr>
            <p:ph type="body" idx="1"/>
          </p:nvPr>
        </p:nvSpPr>
        <p:spPr>
          <a:xfrm>
            <a:off x="812799" y="1230133"/>
            <a:ext cx="10033000" cy="5370335"/>
          </a:xfrm>
        </p:spPr>
        <p:txBody>
          <a:bodyPr>
            <a:normAutofit/>
          </a:bodyPr>
          <a:lstStyle/>
          <a:p>
            <a:pPr>
              <a:lnSpc>
                <a:spcPct val="120000"/>
              </a:lnSpc>
            </a:pPr>
            <a:r>
              <a:rPr lang="en-US" altLang="en-US" sz="2400" dirty="0"/>
              <a:t>Introduction</a:t>
            </a:r>
          </a:p>
          <a:p>
            <a:pPr lvl="1">
              <a:lnSpc>
                <a:spcPct val="120000"/>
              </a:lnSpc>
            </a:pPr>
            <a:r>
              <a:rPr lang="en-US" altLang="en-US" sz="2000" dirty="0"/>
              <a:t>E</a:t>
            </a:r>
            <a:r>
              <a:rPr lang="en-US" altLang="en-US" sz="2000" dirty="0" smtClean="0"/>
              <a:t>volving role for standards</a:t>
            </a:r>
          </a:p>
          <a:p>
            <a:pPr lvl="1">
              <a:lnSpc>
                <a:spcPct val="120000"/>
              </a:lnSpc>
            </a:pPr>
            <a:r>
              <a:rPr lang="en-US" altLang="en-US" sz="2000" dirty="0" smtClean="0"/>
              <a:t>Absorbable (metals) </a:t>
            </a:r>
            <a:r>
              <a:rPr lang="en-US" altLang="en-US" sz="2000" dirty="0"/>
              <a:t>technology </a:t>
            </a:r>
            <a:r>
              <a:rPr lang="en-US" altLang="en-US" sz="2000" dirty="0" smtClean="0"/>
              <a:t>(briefly)</a:t>
            </a:r>
            <a:endParaRPr lang="en-US" altLang="en-US" sz="2000" dirty="0"/>
          </a:p>
          <a:p>
            <a:pPr>
              <a:lnSpc>
                <a:spcPct val="120000"/>
              </a:lnSpc>
            </a:pPr>
            <a:r>
              <a:rPr lang="en-US" altLang="en-US" sz="2400" dirty="0" smtClean="0"/>
              <a:t>Absorbable Related </a:t>
            </a:r>
            <a:r>
              <a:rPr lang="en-US" altLang="en-US" sz="2400" dirty="0"/>
              <a:t>Standards</a:t>
            </a:r>
          </a:p>
          <a:p>
            <a:pPr lvl="1">
              <a:lnSpc>
                <a:spcPct val="120000"/>
              </a:lnSpc>
            </a:pPr>
            <a:r>
              <a:rPr lang="en-US" altLang="en-US" sz="2000" dirty="0" smtClean="0"/>
              <a:t>A story of a inter-SDO journey </a:t>
            </a:r>
          </a:p>
          <a:p>
            <a:pPr lvl="1">
              <a:lnSpc>
                <a:spcPct val="120000"/>
              </a:lnSpc>
            </a:pPr>
            <a:r>
              <a:rPr lang="en-US" altLang="en-US" sz="2000" dirty="0"/>
              <a:t>A</a:t>
            </a:r>
            <a:r>
              <a:rPr lang="en-US" altLang="en-US" sz="2000" dirty="0" smtClean="0"/>
              <a:t>bsorbable metal</a:t>
            </a:r>
            <a:r>
              <a:rPr lang="en-US" altLang="en-US" sz="2000" dirty="0"/>
              <a:t> </a:t>
            </a:r>
            <a:r>
              <a:rPr lang="en-US" altLang="en-US" dirty="0"/>
              <a:t>s</a:t>
            </a:r>
            <a:r>
              <a:rPr lang="en-US" altLang="en-US" dirty="0" smtClean="0"/>
              <a:t>tandards </a:t>
            </a:r>
            <a:r>
              <a:rPr lang="en-US" altLang="en-US" dirty="0"/>
              <a:t>u</a:t>
            </a:r>
            <a:r>
              <a:rPr lang="en-US" altLang="en-US" dirty="0" smtClean="0"/>
              <a:t>nder development (today)</a:t>
            </a:r>
            <a:endParaRPr lang="en-US" altLang="en-US" dirty="0"/>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292056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099">
                                            <p:txEl>
                                              <p:pRg st="3" end="3"/>
                                            </p:txEl>
                                          </p:spTgt>
                                        </p:tgtEl>
                                        <p:attrNameLst>
                                          <p:attrName>style.visibility</p:attrName>
                                        </p:attrNameLst>
                                      </p:cBhvr>
                                      <p:to>
                                        <p:strVal val="visible"/>
                                      </p:to>
                                    </p:set>
                                    <p:animEffect transition="in" filter="fade">
                                      <p:cBhvr>
                                        <p:cTn id="11" dur="500"/>
                                        <p:tgtEl>
                                          <p:spTgt spid="4099">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099">
                                            <p:txEl>
                                              <p:pRg st="4" end="4"/>
                                            </p:txEl>
                                          </p:spTgt>
                                        </p:tgtEl>
                                        <p:attrNameLst>
                                          <p:attrName>style.visibility</p:attrName>
                                        </p:attrNameLst>
                                      </p:cBhvr>
                                      <p:to>
                                        <p:strVal val="visible"/>
                                      </p:to>
                                    </p:set>
                                    <p:animEffect transition="in" filter="fade">
                                      <p:cBhvr>
                                        <p:cTn id="16" dur="500"/>
                                        <p:tgtEl>
                                          <p:spTgt spid="4099">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099">
                                            <p:txEl>
                                              <p:pRg st="5" end="5"/>
                                            </p:txEl>
                                          </p:spTgt>
                                        </p:tgtEl>
                                        <p:attrNameLst>
                                          <p:attrName>style.visibility</p:attrName>
                                        </p:attrNameLst>
                                      </p:cBhvr>
                                      <p:to>
                                        <p:strVal val="visible"/>
                                      </p:to>
                                    </p:set>
                                    <p:animEffect transition="in" filter="fade">
                                      <p:cBhvr>
                                        <p:cTn id="21"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0936" y="129540"/>
            <a:ext cx="8903664" cy="1143000"/>
          </a:xfrm>
        </p:spPr>
        <p:txBody>
          <a:bodyPr/>
          <a:lstStyle/>
          <a:p>
            <a:r>
              <a:rPr lang="en-US" sz="4400" dirty="0"/>
              <a:t>Absorbable Metal Standards </a:t>
            </a:r>
            <a:br>
              <a:rPr lang="en-US" sz="4400" dirty="0"/>
            </a:br>
            <a:r>
              <a:rPr lang="en-US" sz="3600" i="1" dirty="0"/>
              <a:t>- currently under development </a:t>
            </a:r>
            <a:r>
              <a:rPr lang="en-US" sz="3600" i="1" dirty="0" smtClean="0"/>
              <a:t>–</a:t>
            </a:r>
            <a:endParaRPr lang="en-US" sz="3600" dirty="0"/>
          </a:p>
        </p:txBody>
      </p:sp>
      <p:sp>
        <p:nvSpPr>
          <p:cNvPr id="3" name="Content Placeholder 2"/>
          <p:cNvSpPr>
            <a:spLocks noGrp="1"/>
          </p:cNvSpPr>
          <p:nvPr>
            <p:ph idx="1"/>
          </p:nvPr>
        </p:nvSpPr>
        <p:spPr>
          <a:xfrm>
            <a:off x="1230936" y="1569720"/>
            <a:ext cx="9033204" cy="4617720"/>
          </a:xfrm>
        </p:spPr>
        <p:txBody>
          <a:bodyPr/>
          <a:lstStyle/>
          <a:p>
            <a:r>
              <a:rPr lang="en-US" sz="2800" dirty="0">
                <a:effectLst>
                  <a:glow rad="228600">
                    <a:schemeClr val="accent1">
                      <a:satMod val="175000"/>
                      <a:alpha val="40000"/>
                    </a:schemeClr>
                  </a:glow>
                </a:effectLst>
              </a:rPr>
              <a:t>(ISO TC194)  – </a:t>
            </a:r>
            <a:r>
              <a:rPr lang="en-US" sz="2800" dirty="0" smtClean="0">
                <a:effectLst>
                  <a:glow rad="228600">
                    <a:schemeClr val="accent1">
                      <a:satMod val="175000"/>
                      <a:alpha val="40000"/>
                    </a:schemeClr>
                  </a:glow>
                </a:effectLst>
              </a:rPr>
              <a:t>Biological evaluation of medical devices -  Standard Guide </a:t>
            </a:r>
            <a:r>
              <a:rPr lang="en-US" sz="2800" dirty="0">
                <a:effectLst>
                  <a:glow rad="228600">
                    <a:schemeClr val="accent1">
                      <a:satMod val="175000"/>
                      <a:alpha val="40000"/>
                    </a:schemeClr>
                  </a:glow>
                </a:effectLst>
              </a:rPr>
              <a:t>for </a:t>
            </a:r>
            <a:r>
              <a:rPr lang="en-US" sz="2800" dirty="0" smtClean="0">
                <a:effectLst>
                  <a:glow rad="228600">
                    <a:schemeClr val="accent1">
                      <a:satMod val="175000"/>
                      <a:alpha val="40000"/>
                    </a:schemeClr>
                  </a:glow>
                </a:effectLst>
              </a:rPr>
              <a:t>Absorbable Metals</a:t>
            </a:r>
          </a:p>
          <a:p>
            <a:endParaRPr lang="en-US" dirty="0" smtClean="0"/>
          </a:p>
          <a:p>
            <a:r>
              <a:rPr lang="en-US" sz="2400" dirty="0" smtClean="0"/>
              <a:t>F04.90.02 </a:t>
            </a:r>
            <a:r>
              <a:rPr lang="en-US" sz="2400" dirty="0" smtClean="0">
                <a:effectLst/>
              </a:rPr>
              <a:t>“</a:t>
            </a:r>
            <a:r>
              <a:rPr lang="en-US" sz="2400" dirty="0" smtClean="0"/>
              <a:t>Biological Evaluation</a:t>
            </a:r>
            <a:r>
              <a:rPr lang="en-US" sz="2400" dirty="0" smtClean="0">
                <a:effectLst/>
              </a:rPr>
              <a:t>” Doc </a:t>
            </a:r>
            <a:r>
              <a:rPr lang="en-US" sz="2400" dirty="0" smtClean="0"/>
              <a:t>5</a:t>
            </a:r>
            <a:endParaRPr lang="en-US" sz="2400" dirty="0"/>
          </a:p>
          <a:p>
            <a:r>
              <a:rPr lang="en-US" sz="2400" dirty="0" smtClean="0"/>
              <a:t>Currently under ballot as a new work item proposal under </a:t>
            </a:r>
            <a:r>
              <a:rPr lang="en-US" sz="2400" dirty="0"/>
              <a:t>ISO/TC </a:t>
            </a:r>
            <a:r>
              <a:rPr lang="en-US" sz="2400" dirty="0" smtClean="0"/>
              <a:t>194 - Working </a:t>
            </a:r>
            <a:r>
              <a:rPr lang="en-US" sz="2400" dirty="0"/>
              <a:t>Group 15 – </a:t>
            </a:r>
            <a:r>
              <a:rPr lang="en-US" sz="2400" dirty="0" smtClean="0"/>
              <a:t>Strategy (impacts/affects numerous </a:t>
            </a:r>
            <a:r>
              <a:rPr lang="en-US" sz="2400" dirty="0"/>
              <a:t>10993 </a:t>
            </a:r>
            <a:r>
              <a:rPr lang="en-US" sz="2400" dirty="0" smtClean="0"/>
              <a:t>standards)</a:t>
            </a:r>
            <a:endParaRPr lang="en-US" sz="2400" i="1" dirty="0"/>
          </a:p>
          <a:p>
            <a:pPr lvl="1"/>
            <a:r>
              <a:rPr lang="en-US" sz="2000" dirty="0" smtClean="0"/>
              <a:t>Requires </a:t>
            </a:r>
            <a:r>
              <a:rPr lang="en-US" sz="2000" dirty="0"/>
              <a:t>5 different countries to provide experts</a:t>
            </a:r>
          </a:p>
          <a:p>
            <a:pPr lvl="2"/>
            <a:endParaRPr lang="en-US" i="1" dirty="0" smtClean="0"/>
          </a:p>
        </p:txBody>
      </p:sp>
      <p:pic>
        <p:nvPicPr>
          <p:cNvPr id="5" name="Picture 2" descr="th?id=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7663" y="1859280"/>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5"/>
          <p:cNvSpPr>
            <a:spLocks noGrp="1"/>
          </p:cNvSpPr>
          <p:nvPr>
            <p:ph type="ftr" sz="quarter" idx="11"/>
          </p:nvPr>
        </p:nvSpPr>
        <p:spPr/>
        <p:txBody>
          <a:bodyPr/>
          <a:lstStyle/>
          <a:p>
            <a:r>
              <a:rPr lang="en-US" smtClean="0"/>
              <a:t>ANSI-DIN   U.S.- German Standards Panel                                                                April 12, 2016</a:t>
            </a:r>
            <a:endParaRPr lang="en-US" dirty="0" smtClean="0"/>
          </a:p>
        </p:txBody>
      </p:sp>
      <p:pic>
        <p:nvPicPr>
          <p:cNvPr id="7" name="Picture 6"/>
          <p:cNvPicPr>
            <a:picLocks noChangeAspect="1"/>
          </p:cNvPicPr>
          <p:nvPr/>
        </p:nvPicPr>
        <p:blipFill>
          <a:blip r:embed="rId4"/>
          <a:stretch>
            <a:fillRect/>
          </a:stretch>
        </p:blipFill>
        <p:spPr>
          <a:xfrm>
            <a:off x="2529299" y="2661137"/>
            <a:ext cx="6600000" cy="3352381"/>
          </a:xfrm>
          <a:prstGeom prst="rect">
            <a:avLst/>
          </a:prstGeom>
        </p:spPr>
      </p:pic>
    </p:spTree>
    <p:extLst>
      <p:ext uri="{BB962C8B-B14F-4D97-AF65-F5344CB8AC3E}">
        <p14:creationId xmlns:p14="http://schemas.microsoft.com/office/powerpoint/2010/main" val="26838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2.59259E-6 L 0.58438 -0.65023 " pathEditMode="relative" rAng="0" ptsTypes="AA">
                                      <p:cBhvr>
                                        <p:cTn id="6" dur="2000" fill="hold"/>
                                        <p:tgtEl>
                                          <p:spTgt spid="7"/>
                                        </p:tgtEl>
                                        <p:attrNameLst>
                                          <p:attrName>ppt_x</p:attrName>
                                          <p:attrName>ppt_y</p:attrName>
                                        </p:attrNameLst>
                                      </p:cBhvr>
                                      <p:rCtr x="29219" y="-32523"/>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760" y="281166"/>
            <a:ext cx="9768840" cy="1143000"/>
          </a:xfrm>
        </p:spPr>
        <p:txBody>
          <a:bodyPr/>
          <a:lstStyle/>
          <a:p>
            <a:pPr algn="ctr"/>
            <a:r>
              <a:rPr lang="en-US" sz="4000" dirty="0"/>
              <a:t>Absorbable Metals </a:t>
            </a:r>
            <a:r>
              <a:rPr lang="en-US" sz="4000" dirty="0" smtClean="0"/>
              <a:t>Standardization</a:t>
            </a:r>
            <a:br>
              <a:rPr lang="en-US" sz="4000" dirty="0" smtClean="0"/>
            </a:br>
            <a:r>
              <a:rPr lang="en-US" sz="4000" dirty="0" smtClean="0"/>
              <a:t>- </a:t>
            </a:r>
            <a:r>
              <a:rPr lang="en-US" sz="3600" dirty="0" smtClean="0"/>
              <a:t>Collaboration/Cooperation Overview -</a:t>
            </a:r>
            <a:r>
              <a:rPr lang="en-US" dirty="0" smtClean="0"/>
              <a:t/>
            </a:r>
            <a:br>
              <a:rPr lang="en-US" dirty="0" smtClean="0"/>
            </a:br>
            <a:endParaRPr lang="en-US" dirty="0"/>
          </a:p>
        </p:txBody>
      </p:sp>
      <p:sp>
        <p:nvSpPr>
          <p:cNvPr id="3" name="Content Placeholder 2"/>
          <p:cNvSpPr>
            <a:spLocks noGrp="1"/>
          </p:cNvSpPr>
          <p:nvPr>
            <p:ph idx="1"/>
          </p:nvPr>
        </p:nvSpPr>
        <p:spPr>
          <a:xfrm>
            <a:off x="1230936" y="1752600"/>
            <a:ext cx="9754564" cy="4312920"/>
          </a:xfrm>
        </p:spPr>
        <p:txBody>
          <a:bodyPr>
            <a:normAutofit fontScale="92500" lnSpcReduction="20000"/>
          </a:bodyPr>
          <a:lstStyle/>
          <a:p>
            <a:r>
              <a:rPr lang="en-US" sz="2600" dirty="0" smtClean="0"/>
              <a:t>ISO</a:t>
            </a:r>
            <a:endParaRPr lang="en-US" sz="2600" dirty="0"/>
          </a:p>
          <a:p>
            <a:pPr lvl="1"/>
            <a:r>
              <a:rPr lang="en-US" sz="2200" dirty="0"/>
              <a:t>TC150/WG13 – Absorbable Metal Implants</a:t>
            </a:r>
          </a:p>
          <a:p>
            <a:pPr lvl="1"/>
            <a:r>
              <a:rPr lang="en-US" sz="2200" dirty="0"/>
              <a:t>TC194/WG15 – Biological Evaluation - Strategy</a:t>
            </a:r>
          </a:p>
          <a:p>
            <a:r>
              <a:rPr lang="en-US" sz="2600" dirty="0"/>
              <a:t>ASTM Committee F04</a:t>
            </a:r>
          </a:p>
          <a:p>
            <a:pPr lvl="1"/>
            <a:r>
              <a:rPr lang="en-US" sz="2200" dirty="0"/>
              <a:t>Subcommittee F04.12 – Metallic Materials</a:t>
            </a:r>
          </a:p>
          <a:p>
            <a:pPr lvl="1"/>
            <a:r>
              <a:rPr lang="en-US" sz="2200" dirty="0"/>
              <a:t>Subcommittee F04.15 – Material Test Methods</a:t>
            </a:r>
          </a:p>
          <a:p>
            <a:pPr lvl="1"/>
            <a:r>
              <a:rPr lang="en-US" sz="2200" dirty="0"/>
              <a:t>Subcommittee F04.90.02 – Absorbable Metal Related </a:t>
            </a:r>
            <a:r>
              <a:rPr lang="en-US" sz="2200" dirty="0" smtClean="0"/>
              <a:t>Discussions</a:t>
            </a:r>
          </a:p>
          <a:p>
            <a:pPr lvl="2"/>
            <a:r>
              <a:rPr lang="en-US" sz="2000" dirty="0" smtClean="0">
                <a:hlinkClick r:id="rId3"/>
              </a:rPr>
              <a:t>ASTM AC87 Collaboration Site</a:t>
            </a:r>
            <a:endParaRPr lang="en-US" sz="2000" dirty="0" smtClean="0"/>
          </a:p>
          <a:p>
            <a:r>
              <a:rPr lang="en-US" sz="2400" dirty="0" smtClean="0"/>
              <a:t>Biodegradable Metals Symposium (</a:t>
            </a:r>
            <a:r>
              <a:rPr lang="en-US" sz="2400" dirty="0" smtClean="0">
                <a:hlinkClick r:id="rId4"/>
              </a:rPr>
              <a:t>BIOMETALS</a:t>
            </a:r>
            <a:r>
              <a:rPr lang="en-US" sz="2400" dirty="0" smtClean="0"/>
              <a:t>)</a:t>
            </a:r>
          </a:p>
          <a:p>
            <a:pPr lvl="1"/>
            <a:r>
              <a:rPr lang="en-US" sz="2200" dirty="0" smtClean="0"/>
              <a:t>Professional organization w/ most knowledge of technology</a:t>
            </a:r>
          </a:p>
          <a:p>
            <a:pPr lvl="1"/>
            <a:r>
              <a:rPr lang="en-US" sz="2200" dirty="0" smtClean="0"/>
              <a:t>Likes standards and consensus; </a:t>
            </a:r>
            <a:r>
              <a:rPr lang="en-US" sz="2200" b="1" i="1" u="sng" dirty="0" smtClean="0"/>
              <a:t>dislikes development timelines</a:t>
            </a:r>
            <a:endParaRPr lang="en-US" sz="2200" b="1" i="1" u="sng" dirty="0"/>
          </a:p>
          <a:p>
            <a:pPr marL="457200" lvl="1" indent="0">
              <a:buNone/>
            </a:pPr>
            <a:endParaRPr lang="en-US" dirty="0"/>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169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fade">
                                      <p:cBhvr>
                                        <p:cTn id="11" dur="500"/>
                                        <p:tgtEl>
                                          <p:spTgt spid="3">
                                            <p:txEl>
                                              <p:pRg st="4" end="4"/>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6320" y="451945"/>
            <a:ext cx="9906000" cy="1143000"/>
          </a:xfrm>
        </p:spPr>
        <p:txBody>
          <a:bodyPr/>
          <a:lstStyle/>
          <a:p>
            <a:pPr algn="ctr"/>
            <a:r>
              <a:rPr lang="en-US" sz="4000" dirty="0"/>
              <a:t>Absorbable Metals Standardization </a:t>
            </a:r>
            <a:br>
              <a:rPr lang="en-US" sz="4000" dirty="0"/>
            </a:br>
            <a:r>
              <a:rPr lang="en-US" sz="4000" b="1" i="1" dirty="0"/>
              <a:t> It is happening</a:t>
            </a:r>
            <a:r>
              <a:rPr lang="en-US" sz="4000" b="1" i="1" dirty="0" smtClean="0"/>
              <a:t>!</a:t>
            </a:r>
            <a:endParaRPr lang="en-US" sz="4000" b="1" dirty="0"/>
          </a:p>
        </p:txBody>
      </p:sp>
      <p:sp>
        <p:nvSpPr>
          <p:cNvPr id="3" name="Content Placeholder 2"/>
          <p:cNvSpPr>
            <a:spLocks noGrp="1"/>
          </p:cNvSpPr>
          <p:nvPr>
            <p:ph idx="1"/>
          </p:nvPr>
        </p:nvSpPr>
        <p:spPr>
          <a:xfrm>
            <a:off x="487678" y="1747344"/>
            <a:ext cx="10728961" cy="4395924"/>
          </a:xfrm>
        </p:spPr>
        <p:txBody>
          <a:bodyPr>
            <a:normAutofit fontScale="70000" lnSpcReduction="20000"/>
          </a:bodyPr>
          <a:lstStyle/>
          <a:p>
            <a:pPr marL="742950" lvl="2" indent="-342900"/>
            <a:r>
              <a:rPr lang="en-US" sz="3000" b="1" i="1" u="sng" dirty="0"/>
              <a:t>Consensus Goal: </a:t>
            </a:r>
            <a:endParaRPr lang="en-US" sz="3000" b="1" i="1" u="sng" dirty="0" smtClean="0"/>
          </a:p>
          <a:p>
            <a:pPr marL="1200150" lvl="3" indent="-342900"/>
            <a:r>
              <a:rPr lang="en-US" sz="3000" b="1" i="1" u="sng" dirty="0" smtClean="0"/>
              <a:t>Define </a:t>
            </a:r>
            <a:r>
              <a:rPr lang="en-US" sz="3000" b="1" i="1" u="sng" dirty="0"/>
              <a:t>what is truly important and how best to measure it</a:t>
            </a:r>
            <a:r>
              <a:rPr lang="en-US" sz="3000" i="1" u="sng" dirty="0" smtClean="0"/>
              <a:t>.</a:t>
            </a:r>
            <a:endParaRPr lang="en-US" sz="3000" dirty="0" smtClean="0"/>
          </a:p>
          <a:p>
            <a:pPr marL="742950" lvl="2" indent="-342900"/>
            <a:r>
              <a:rPr lang="en-US" sz="2800" dirty="0" smtClean="0"/>
              <a:t>Direct formal involvement in via </a:t>
            </a:r>
            <a:r>
              <a:rPr lang="en-US" sz="2800" dirty="0"/>
              <a:t>r</a:t>
            </a:r>
            <a:r>
              <a:rPr lang="en-US" sz="2800" dirty="0" smtClean="0"/>
              <a:t>espective SDO</a:t>
            </a:r>
          </a:p>
          <a:p>
            <a:pPr marL="1200150" lvl="3" indent="-342900"/>
            <a:r>
              <a:rPr lang="en-US" sz="2400" dirty="0" smtClean="0"/>
              <a:t>ISO TC150 – in US, via ASTM</a:t>
            </a:r>
          </a:p>
          <a:p>
            <a:pPr marL="1200150" lvl="3" indent="-342900"/>
            <a:r>
              <a:rPr lang="en-US" sz="2400" dirty="0" smtClean="0"/>
              <a:t>ISO TC194 – in US, via AAMI</a:t>
            </a:r>
          </a:p>
          <a:p>
            <a:pPr marL="1200150" lvl="3" indent="-342900"/>
            <a:r>
              <a:rPr lang="en-US" sz="2400" dirty="0" smtClean="0"/>
              <a:t>ASTM Committee F04 - via astm.org</a:t>
            </a:r>
          </a:p>
          <a:p>
            <a:pPr marL="742950" lvl="2" indent="-342900"/>
            <a:r>
              <a:rPr lang="en-US" sz="2800" dirty="0" smtClean="0"/>
              <a:t>Indirect involvement through </a:t>
            </a:r>
            <a:r>
              <a:rPr lang="en-US" sz="2800" dirty="0" smtClean="0">
                <a:hlinkClick r:id="rId3"/>
              </a:rPr>
              <a:t>ASTM AC87 on-line Collaboration Area for F04.90.02</a:t>
            </a:r>
            <a:endParaRPr lang="en-US" sz="2800" dirty="0"/>
          </a:p>
          <a:p>
            <a:pPr marL="1200150" lvl="3" indent="-342900"/>
            <a:r>
              <a:rPr lang="en-US" sz="2400" dirty="0" smtClean="0"/>
              <a:t>Provides bridge to those with interest, but w/ limited time to commit</a:t>
            </a:r>
          </a:p>
          <a:p>
            <a:pPr marL="1657350" lvl="4" indent="-342900"/>
            <a:r>
              <a:rPr lang="en-US" sz="2400" dirty="0" smtClean="0"/>
              <a:t>Supplements expertise beyond that within SDO or TC</a:t>
            </a:r>
          </a:p>
          <a:p>
            <a:pPr marL="1657350" lvl="4" indent="-342900"/>
            <a:r>
              <a:rPr lang="en-US" sz="2400" dirty="0" smtClean="0"/>
              <a:t>Many alternate review/feedback options (Yahoo Groups, etc.)</a:t>
            </a:r>
          </a:p>
          <a:p>
            <a:pPr marL="1200150" lvl="3" indent="-342900"/>
            <a:r>
              <a:rPr lang="en-US" sz="2400" dirty="0" smtClean="0"/>
              <a:t>No </a:t>
            </a:r>
            <a:r>
              <a:rPr lang="en-US" sz="2400" dirty="0"/>
              <a:t>ASTM membership required to </a:t>
            </a:r>
            <a:r>
              <a:rPr lang="en-US" sz="2400" dirty="0" smtClean="0"/>
              <a:t>participate (only need invitation)</a:t>
            </a:r>
            <a:endParaRPr lang="en-US" sz="2400" dirty="0"/>
          </a:p>
          <a:p>
            <a:pPr marL="1657350" lvl="4" indent="-342900"/>
            <a:r>
              <a:rPr lang="en-US" sz="2400" dirty="0" smtClean="0"/>
              <a:t>For access, contact: Byron Hayes </a:t>
            </a:r>
            <a:r>
              <a:rPr lang="en-US" sz="2400" dirty="0">
                <a:hlinkClick r:id="rId4"/>
              </a:rPr>
              <a:t>bhayes@wlgore.com</a:t>
            </a:r>
            <a:endParaRPr lang="en-US" sz="2400" dirty="0"/>
          </a:p>
        </p:txBody>
      </p:sp>
      <p:pic>
        <p:nvPicPr>
          <p:cNvPr id="4" name="Picture 2" descr="th?id=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2220" y="2345106"/>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s://myastm.astm.org/CUSTOMERS/STAFFCOLLAB/images/Collaboration-Logo.png"/>
          <p:cNvPicPr>
            <a:picLocks noChangeAspect="1" noChangeArrowheads="1"/>
          </p:cNvPicPr>
          <p:nvPr/>
        </p:nvPicPr>
        <p:blipFill rotWithShape="1">
          <a:blip r:embed="rId6">
            <a:extLst>
              <a:ext uri="{28A0092B-C50C-407E-A947-70E740481C1C}">
                <a14:useLocalDpi xmlns:a14="http://schemas.microsoft.com/office/drawing/2010/main" val="0"/>
              </a:ext>
            </a:extLst>
          </a:blip>
          <a:srcRect r="80000"/>
          <a:stretch/>
        </p:blipFill>
        <p:spPr bwMode="auto">
          <a:xfrm>
            <a:off x="10142220" y="4680442"/>
            <a:ext cx="1600200" cy="1272888"/>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US" dirty="0" smtClean="0"/>
              <a:t>ANSI-DIN   U.S.- German Standards Panel                                                                April 12, 2016</a:t>
            </a:r>
          </a:p>
        </p:txBody>
      </p:sp>
    </p:spTree>
    <p:extLst>
      <p:ext uri="{BB962C8B-B14F-4D97-AF65-F5344CB8AC3E}">
        <p14:creationId xmlns:p14="http://schemas.microsoft.com/office/powerpoint/2010/main" val="123046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fade">
                                      <p:cBhvr>
                                        <p:cTn id="4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p:txBody>
          <a:bodyPr/>
          <a:lstStyle/>
          <a:p>
            <a:pPr marL="0" indent="0" algn="ctr">
              <a:buNone/>
            </a:pPr>
            <a:r>
              <a:rPr lang="en-US" sz="4800" b="1" dirty="0"/>
              <a:t>END</a:t>
            </a:r>
            <a:endParaRPr lang="en-US" sz="4800" b="1" dirty="0" smtClean="0"/>
          </a:p>
          <a:p>
            <a:endParaRPr lang="en-US" dirty="0"/>
          </a:p>
          <a:p>
            <a:endParaRPr lang="en-US" dirty="0" smtClean="0"/>
          </a:p>
          <a:p>
            <a:pPr marL="0" indent="0" algn="ctr">
              <a:buNone/>
            </a:pPr>
            <a:r>
              <a:rPr lang="en-US" b="1" i="1" dirty="0" smtClean="0"/>
              <a:t>Thank you for your time and interest.</a:t>
            </a:r>
            <a:endParaRPr lang="en-US" b="1" i="1" dirty="0"/>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019129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09800" y="455614"/>
            <a:ext cx="7772400" cy="611187"/>
          </a:xfrm>
        </p:spPr>
        <p:txBody>
          <a:bodyPr/>
          <a:lstStyle/>
          <a:p>
            <a:r>
              <a:rPr lang="en-US" altLang="en-US" sz="3600" dirty="0"/>
              <a:t>Presentation Overview</a:t>
            </a:r>
          </a:p>
        </p:txBody>
      </p:sp>
      <p:sp>
        <p:nvSpPr>
          <p:cNvPr id="4099" name="Rectangle 3"/>
          <p:cNvSpPr>
            <a:spLocks noGrp="1" noChangeArrowheads="1"/>
          </p:cNvSpPr>
          <p:nvPr>
            <p:ph type="body" idx="1"/>
          </p:nvPr>
        </p:nvSpPr>
        <p:spPr>
          <a:xfrm>
            <a:off x="812799" y="1230133"/>
            <a:ext cx="10033000" cy="5370335"/>
          </a:xfrm>
        </p:spPr>
        <p:txBody>
          <a:bodyPr>
            <a:normAutofit/>
          </a:bodyPr>
          <a:lstStyle/>
          <a:p>
            <a:pPr>
              <a:lnSpc>
                <a:spcPct val="120000"/>
              </a:lnSpc>
            </a:pPr>
            <a:r>
              <a:rPr lang="en-US" altLang="en-US" sz="2400" dirty="0">
                <a:solidFill>
                  <a:srgbClr val="FFFF00"/>
                </a:solidFill>
              </a:rPr>
              <a:t>Introduction</a:t>
            </a:r>
          </a:p>
          <a:p>
            <a:pPr lvl="1">
              <a:lnSpc>
                <a:spcPct val="120000"/>
              </a:lnSpc>
            </a:pPr>
            <a:r>
              <a:rPr lang="en-US" altLang="en-US" sz="2000" dirty="0">
                <a:solidFill>
                  <a:srgbClr val="FFFF00"/>
                </a:solidFill>
              </a:rPr>
              <a:t>E</a:t>
            </a:r>
            <a:r>
              <a:rPr lang="en-US" altLang="en-US" sz="2000" dirty="0" smtClean="0">
                <a:solidFill>
                  <a:srgbClr val="FFFF00"/>
                </a:solidFill>
              </a:rPr>
              <a:t>volving role for standards</a:t>
            </a:r>
          </a:p>
          <a:p>
            <a:pPr lvl="1">
              <a:lnSpc>
                <a:spcPct val="120000"/>
              </a:lnSpc>
            </a:pPr>
            <a:r>
              <a:rPr lang="en-US" altLang="en-US" sz="2000" dirty="0" smtClean="0"/>
              <a:t>Absorbable (metals) </a:t>
            </a:r>
            <a:r>
              <a:rPr lang="en-US" altLang="en-US" sz="2000" dirty="0"/>
              <a:t>technology </a:t>
            </a:r>
            <a:r>
              <a:rPr lang="en-US" altLang="en-US" sz="2000" dirty="0" smtClean="0"/>
              <a:t>(briefly)</a:t>
            </a:r>
            <a:endParaRPr lang="en-US" altLang="en-US" sz="2000" dirty="0"/>
          </a:p>
          <a:p>
            <a:pPr>
              <a:lnSpc>
                <a:spcPct val="120000"/>
              </a:lnSpc>
            </a:pPr>
            <a:r>
              <a:rPr lang="en-US" altLang="en-US" sz="2400" dirty="0" smtClean="0"/>
              <a:t>Absorbable Related </a:t>
            </a:r>
            <a:r>
              <a:rPr lang="en-US" altLang="en-US" sz="2400" dirty="0"/>
              <a:t>Standards</a:t>
            </a:r>
          </a:p>
          <a:p>
            <a:pPr lvl="1">
              <a:lnSpc>
                <a:spcPct val="120000"/>
              </a:lnSpc>
            </a:pPr>
            <a:r>
              <a:rPr lang="en-US" altLang="en-US" sz="2000" dirty="0" smtClean="0"/>
              <a:t>A story of a inter-SDO journey </a:t>
            </a:r>
          </a:p>
          <a:p>
            <a:pPr lvl="1">
              <a:lnSpc>
                <a:spcPct val="120000"/>
              </a:lnSpc>
            </a:pPr>
            <a:r>
              <a:rPr lang="en-US" altLang="en-US" sz="2000" dirty="0"/>
              <a:t>A</a:t>
            </a:r>
            <a:r>
              <a:rPr lang="en-US" altLang="en-US" sz="2000" dirty="0" smtClean="0"/>
              <a:t>bsorbable metal</a:t>
            </a:r>
            <a:r>
              <a:rPr lang="en-US" altLang="en-US" sz="2000" dirty="0"/>
              <a:t> </a:t>
            </a:r>
            <a:r>
              <a:rPr lang="en-US" altLang="en-US" dirty="0"/>
              <a:t>s</a:t>
            </a:r>
            <a:r>
              <a:rPr lang="en-US" altLang="en-US" dirty="0" smtClean="0"/>
              <a:t>tandards </a:t>
            </a:r>
            <a:r>
              <a:rPr lang="en-US" altLang="en-US" dirty="0"/>
              <a:t>u</a:t>
            </a:r>
            <a:r>
              <a:rPr lang="en-US" altLang="en-US" dirty="0" smtClean="0"/>
              <a:t>nder development (today)</a:t>
            </a:r>
            <a:endParaRPr lang="en-US" altLang="en-US" dirty="0"/>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1609610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defTabSz="457200" rtl="0">
              <a:spcBef>
                <a:spcPct val="0"/>
              </a:spcBef>
            </a:pPr>
            <a:r>
              <a:rPr lang="en-US" altLang="en-US" sz="4400" dirty="0" smtClean="0"/>
              <a:t>Introduction</a:t>
            </a:r>
            <a:r>
              <a:rPr lang="en-US" altLang="en-US" sz="4400" dirty="0"/>
              <a:t/>
            </a:r>
            <a:br>
              <a:rPr lang="en-US" altLang="en-US" sz="4400" dirty="0"/>
            </a:br>
            <a:r>
              <a:rPr lang="en-US" altLang="en-US" sz="4000" dirty="0" smtClean="0"/>
              <a:t>- Potential </a:t>
            </a:r>
            <a:r>
              <a:rPr lang="en-US" altLang="en-US" sz="4000" dirty="0"/>
              <a:t>evolving role for standards</a:t>
            </a:r>
            <a:r>
              <a:rPr lang="en-US" altLang="en-US" sz="2000" dirty="0"/>
              <a:t/>
            </a:r>
            <a:br>
              <a:rPr lang="en-US" altLang="en-US" sz="2000" dirty="0"/>
            </a:br>
            <a:endParaRPr lang="en-US" dirty="0"/>
          </a:p>
        </p:txBody>
      </p:sp>
      <p:sp>
        <p:nvSpPr>
          <p:cNvPr id="3" name="Content Placeholder 2"/>
          <p:cNvSpPr>
            <a:spLocks noGrp="1"/>
          </p:cNvSpPr>
          <p:nvPr>
            <p:ph idx="1"/>
          </p:nvPr>
        </p:nvSpPr>
        <p:spPr/>
        <p:txBody>
          <a:bodyPr>
            <a:normAutofit lnSpcReduction="10000"/>
          </a:bodyPr>
          <a:lstStyle/>
          <a:p>
            <a:r>
              <a:rPr lang="en-US" dirty="0"/>
              <a:t>Typical for today’s upcoming </a:t>
            </a:r>
            <a:r>
              <a:rPr lang="en-US" dirty="0" smtClean="0"/>
              <a:t>technologies:</a:t>
            </a:r>
            <a:endParaRPr lang="en-US" dirty="0"/>
          </a:p>
          <a:p>
            <a:pPr lvl="1"/>
            <a:r>
              <a:rPr lang="en-US" dirty="0" smtClean="0"/>
              <a:t>Often are complex</a:t>
            </a:r>
          </a:p>
          <a:p>
            <a:pPr lvl="1"/>
            <a:r>
              <a:rPr lang="en-US" dirty="0" smtClean="0"/>
              <a:t>Often technical uncertainties, with c</a:t>
            </a:r>
            <a:r>
              <a:rPr lang="en-US" dirty="0"/>
              <a:t>onfusing/confounding issues </a:t>
            </a:r>
          </a:p>
          <a:p>
            <a:pPr lvl="1"/>
            <a:r>
              <a:rPr lang="en-US" dirty="0"/>
              <a:t>O</a:t>
            </a:r>
            <a:r>
              <a:rPr lang="en-US" dirty="0" smtClean="0"/>
              <a:t>ften encounter </a:t>
            </a:r>
            <a:r>
              <a:rPr lang="en-US" b="1" i="1" dirty="0" smtClean="0"/>
              <a:t>shortages of expertise</a:t>
            </a:r>
          </a:p>
          <a:p>
            <a:pPr lvl="2"/>
            <a:r>
              <a:rPr lang="en-US" dirty="0" smtClean="0"/>
              <a:t>Can be regional </a:t>
            </a:r>
            <a:r>
              <a:rPr lang="en-US" b="1" i="1" u="sng" dirty="0" smtClean="0"/>
              <a:t>or global </a:t>
            </a:r>
            <a:r>
              <a:rPr lang="en-US" dirty="0" smtClean="0"/>
              <a:t>in nature</a:t>
            </a:r>
          </a:p>
          <a:p>
            <a:r>
              <a:rPr lang="en-US" dirty="0" smtClean="0"/>
              <a:t>In such technologies, value exists for guidance/consensus </a:t>
            </a:r>
            <a:r>
              <a:rPr lang="en-US" dirty="0"/>
              <a:t>regarding </a:t>
            </a:r>
            <a:r>
              <a:rPr lang="en-US" b="1" i="1" u="sng" dirty="0"/>
              <a:t>what is truly important</a:t>
            </a:r>
            <a:r>
              <a:rPr lang="en-US" dirty="0"/>
              <a:t> </a:t>
            </a:r>
            <a:r>
              <a:rPr lang="en-US" dirty="0" smtClean="0"/>
              <a:t>for the proper assessment of evolving new products</a:t>
            </a:r>
            <a:endParaRPr lang="en-US" dirty="0"/>
          </a:p>
          <a:p>
            <a:pPr lvl="1"/>
            <a:r>
              <a:rPr lang="en-US" dirty="0"/>
              <a:t>V</a:t>
            </a:r>
            <a:r>
              <a:rPr lang="en-US" dirty="0" smtClean="0"/>
              <a:t>alued by: researchers</a:t>
            </a:r>
            <a:r>
              <a:rPr lang="en-US" dirty="0"/>
              <a:t>, </a:t>
            </a:r>
            <a:r>
              <a:rPr lang="en-US" dirty="0" smtClean="0"/>
              <a:t>process/product developers</a:t>
            </a:r>
            <a:r>
              <a:rPr lang="en-US" dirty="0"/>
              <a:t>, regulators </a:t>
            </a:r>
            <a:endParaRPr lang="en-US" dirty="0" smtClean="0"/>
          </a:p>
          <a:p>
            <a:pPr lvl="2"/>
            <a:r>
              <a:rPr lang="en-US" dirty="0" smtClean="0"/>
              <a:t>Especially in medical industry where development costs are upfront and high</a:t>
            </a:r>
          </a:p>
          <a:p>
            <a:r>
              <a:rPr lang="en-US" u="sng" dirty="0"/>
              <a:t>Opportunity</a:t>
            </a:r>
            <a:r>
              <a:rPr lang="en-US" dirty="0"/>
              <a:t> for standards development processes to adapt to better engage a likely limited pool of difficult-to-access expertise. </a:t>
            </a:r>
          </a:p>
        </p:txBody>
      </p:sp>
      <p:sp>
        <p:nvSpPr>
          <p:cNvPr id="5" name="Footer Placeholder 4"/>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25985867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1000"/>
                                        <p:tgtEl>
                                          <p:spTgt spid="3">
                                            <p:txEl>
                                              <p:pRg st="7" end="7"/>
                                            </p:txEl>
                                          </p:spTgt>
                                        </p:tgtEl>
                                      </p:cBhvr>
                                    </p:animEffect>
                                    <p:anim calcmode="lin" valueType="num">
                                      <p:cBhvr>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anim calcmode="lin" valueType="num">
                                      <p:cBhvr>
                                        <p:cTn id="4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09800" y="455614"/>
            <a:ext cx="7772400" cy="611187"/>
          </a:xfrm>
        </p:spPr>
        <p:txBody>
          <a:bodyPr/>
          <a:lstStyle/>
          <a:p>
            <a:r>
              <a:rPr lang="en-US" altLang="en-US" sz="3600" dirty="0"/>
              <a:t>Presentation Overview</a:t>
            </a:r>
          </a:p>
        </p:txBody>
      </p:sp>
      <p:sp>
        <p:nvSpPr>
          <p:cNvPr id="4099" name="Rectangle 3"/>
          <p:cNvSpPr>
            <a:spLocks noGrp="1" noChangeArrowheads="1"/>
          </p:cNvSpPr>
          <p:nvPr>
            <p:ph type="body" idx="1"/>
          </p:nvPr>
        </p:nvSpPr>
        <p:spPr>
          <a:xfrm>
            <a:off x="812799" y="1230133"/>
            <a:ext cx="10033000" cy="5370335"/>
          </a:xfrm>
        </p:spPr>
        <p:txBody>
          <a:bodyPr>
            <a:normAutofit/>
          </a:bodyPr>
          <a:lstStyle/>
          <a:p>
            <a:pPr>
              <a:lnSpc>
                <a:spcPct val="120000"/>
              </a:lnSpc>
            </a:pPr>
            <a:r>
              <a:rPr lang="en-US" altLang="en-US" sz="2400" dirty="0">
                <a:solidFill>
                  <a:srgbClr val="FFFF00"/>
                </a:solidFill>
              </a:rPr>
              <a:t>Introduction</a:t>
            </a:r>
          </a:p>
          <a:p>
            <a:pPr lvl="1">
              <a:lnSpc>
                <a:spcPct val="120000"/>
              </a:lnSpc>
            </a:pPr>
            <a:r>
              <a:rPr lang="en-US" altLang="en-US" sz="2000" dirty="0">
                <a:solidFill>
                  <a:srgbClr val="FFFF00"/>
                </a:solidFill>
              </a:rPr>
              <a:t>E</a:t>
            </a:r>
            <a:r>
              <a:rPr lang="en-US" altLang="en-US" sz="2000" dirty="0" smtClean="0">
                <a:solidFill>
                  <a:srgbClr val="FFFF00"/>
                </a:solidFill>
              </a:rPr>
              <a:t>volving role for standards</a:t>
            </a:r>
          </a:p>
          <a:p>
            <a:pPr lvl="1">
              <a:lnSpc>
                <a:spcPct val="120000"/>
              </a:lnSpc>
            </a:pPr>
            <a:r>
              <a:rPr lang="en-US" altLang="en-US" sz="2000" dirty="0" smtClean="0">
                <a:solidFill>
                  <a:srgbClr val="FFFF00"/>
                </a:solidFill>
              </a:rPr>
              <a:t>Absorbable (metals) </a:t>
            </a:r>
            <a:r>
              <a:rPr lang="en-US" altLang="en-US" sz="2000" dirty="0">
                <a:solidFill>
                  <a:srgbClr val="FFFF00"/>
                </a:solidFill>
              </a:rPr>
              <a:t>technology </a:t>
            </a:r>
            <a:r>
              <a:rPr lang="en-US" altLang="en-US" sz="2000" dirty="0" smtClean="0">
                <a:solidFill>
                  <a:srgbClr val="FFFF00"/>
                </a:solidFill>
              </a:rPr>
              <a:t>(briefly)</a:t>
            </a:r>
            <a:endParaRPr lang="en-US" altLang="en-US" sz="2000" dirty="0">
              <a:solidFill>
                <a:srgbClr val="FFFF00"/>
              </a:solidFill>
            </a:endParaRPr>
          </a:p>
          <a:p>
            <a:pPr>
              <a:lnSpc>
                <a:spcPct val="120000"/>
              </a:lnSpc>
            </a:pPr>
            <a:r>
              <a:rPr lang="en-US" altLang="en-US" sz="2400" dirty="0" smtClean="0"/>
              <a:t>Absorbable Related </a:t>
            </a:r>
            <a:r>
              <a:rPr lang="en-US" altLang="en-US" sz="2400" dirty="0"/>
              <a:t>Standards</a:t>
            </a:r>
          </a:p>
          <a:p>
            <a:pPr lvl="1">
              <a:lnSpc>
                <a:spcPct val="120000"/>
              </a:lnSpc>
            </a:pPr>
            <a:r>
              <a:rPr lang="en-US" altLang="en-US" sz="2000" dirty="0" smtClean="0"/>
              <a:t>A story of a inter-SDO journey </a:t>
            </a:r>
          </a:p>
          <a:p>
            <a:pPr lvl="1">
              <a:lnSpc>
                <a:spcPct val="120000"/>
              </a:lnSpc>
            </a:pPr>
            <a:r>
              <a:rPr lang="en-US" altLang="en-US" sz="2000" dirty="0"/>
              <a:t>A</a:t>
            </a:r>
            <a:r>
              <a:rPr lang="en-US" altLang="en-US" sz="2000" dirty="0" smtClean="0"/>
              <a:t>bsorbable metal</a:t>
            </a:r>
            <a:r>
              <a:rPr lang="en-US" altLang="en-US" sz="2000" dirty="0"/>
              <a:t> </a:t>
            </a:r>
            <a:r>
              <a:rPr lang="en-US" altLang="en-US" dirty="0"/>
              <a:t>s</a:t>
            </a:r>
            <a:r>
              <a:rPr lang="en-US" altLang="en-US" dirty="0" smtClean="0"/>
              <a:t>tandards </a:t>
            </a:r>
            <a:r>
              <a:rPr lang="en-US" altLang="en-US" dirty="0"/>
              <a:t>u</a:t>
            </a:r>
            <a:r>
              <a:rPr lang="en-US" altLang="en-US" dirty="0" smtClean="0"/>
              <a:t>nder development (today)</a:t>
            </a:r>
            <a:endParaRPr lang="en-US" altLang="en-US" dirty="0"/>
          </a:p>
        </p:txBody>
      </p:sp>
      <p:sp>
        <p:nvSpPr>
          <p:cNvPr id="2" name="Footer Placeholder 1"/>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390446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20000"/>
              </a:lnSpc>
            </a:pPr>
            <a:r>
              <a:rPr lang="en-US" altLang="en-US" sz="4000" dirty="0"/>
              <a:t>Introduction</a:t>
            </a:r>
            <a:br>
              <a:rPr lang="en-US" altLang="en-US" sz="4000" dirty="0"/>
            </a:br>
            <a:r>
              <a:rPr lang="en-US" altLang="en-US" sz="4000" dirty="0" smtClean="0"/>
              <a:t>- </a:t>
            </a:r>
            <a:r>
              <a:rPr lang="en-US" altLang="en-US" sz="3600" dirty="0" smtClean="0"/>
              <a:t>Absorbable implant technology</a:t>
            </a:r>
            <a:endParaRPr lang="en-US" sz="3600" dirty="0"/>
          </a:p>
        </p:txBody>
      </p:sp>
      <p:sp>
        <p:nvSpPr>
          <p:cNvPr id="3" name="Content Placeholder 2"/>
          <p:cNvSpPr>
            <a:spLocks noGrp="1"/>
          </p:cNvSpPr>
          <p:nvPr>
            <p:ph idx="1"/>
          </p:nvPr>
        </p:nvSpPr>
        <p:spPr>
          <a:xfrm>
            <a:off x="386870" y="1926394"/>
            <a:ext cx="10134600" cy="4369274"/>
          </a:xfrm>
        </p:spPr>
        <p:txBody>
          <a:bodyPr>
            <a:normAutofit fontScale="92500" lnSpcReduction="10000"/>
          </a:bodyPr>
          <a:lstStyle/>
          <a:p>
            <a:r>
              <a:rPr lang="en-US" dirty="0" smtClean="0"/>
              <a:t>Synthetic absorbable polymers</a:t>
            </a:r>
          </a:p>
          <a:p>
            <a:pPr lvl="1"/>
            <a:r>
              <a:rPr lang="en-US" dirty="0"/>
              <a:t>Sutures commercially available since the 1970s</a:t>
            </a:r>
          </a:p>
          <a:p>
            <a:pPr lvl="1"/>
            <a:r>
              <a:rPr lang="en-US" dirty="0" smtClean="0"/>
              <a:t>Large molecules (polymer chains) that slowly break up and become smaller naturally occurring molecules when exposed to the body’s moisture (via hydrolysis)</a:t>
            </a:r>
          </a:p>
          <a:p>
            <a:pPr lvl="2"/>
            <a:r>
              <a:rPr lang="en-US" dirty="0" smtClean="0"/>
              <a:t>In general, predictable bulk degradation throughout </a:t>
            </a:r>
          </a:p>
          <a:p>
            <a:pPr lvl="1"/>
            <a:r>
              <a:rPr lang="en-US" dirty="0" smtClean="0"/>
              <a:t>Multiple ISO, ASTM, USP, Eur. Pharm. standards to date</a:t>
            </a:r>
            <a:endParaRPr lang="en-US" dirty="0"/>
          </a:p>
          <a:p>
            <a:r>
              <a:rPr lang="en-US" dirty="0" smtClean="0"/>
              <a:t>Absorbable metals (</a:t>
            </a:r>
            <a:r>
              <a:rPr lang="en-US" b="1" dirty="0" smtClean="0"/>
              <a:t>Mg</a:t>
            </a:r>
            <a:r>
              <a:rPr lang="en-US" dirty="0" smtClean="0"/>
              <a:t>, Fe, Zn)</a:t>
            </a:r>
          </a:p>
          <a:p>
            <a:pPr lvl="1"/>
            <a:r>
              <a:rPr lang="en-US" dirty="0" smtClean="0"/>
              <a:t>Fundamentally different</a:t>
            </a:r>
          </a:p>
          <a:p>
            <a:pPr lvl="1"/>
            <a:r>
              <a:rPr lang="en-US" dirty="0" smtClean="0"/>
              <a:t>Base metal corrosion process occurs via an </a:t>
            </a:r>
            <a:r>
              <a:rPr lang="en-US" dirty="0"/>
              <a:t>atomic level </a:t>
            </a:r>
            <a:r>
              <a:rPr lang="en-US" dirty="0" smtClean="0"/>
              <a:t>surface interaction with a surrounding solution</a:t>
            </a:r>
            <a:endParaRPr lang="en-US" dirty="0"/>
          </a:p>
          <a:p>
            <a:pPr lvl="2"/>
            <a:r>
              <a:rPr lang="en-US" dirty="0" smtClean="0"/>
              <a:t>The generated ions and other </a:t>
            </a:r>
            <a:r>
              <a:rPr lang="en-US" dirty="0"/>
              <a:t>degradation products </a:t>
            </a:r>
            <a:r>
              <a:rPr lang="en-US" dirty="0" smtClean="0"/>
              <a:t>are dependent on the composition of both the metal and the solution (or the body)</a:t>
            </a:r>
          </a:p>
          <a:p>
            <a:pPr lvl="1"/>
            <a:r>
              <a:rPr lang="en-US" dirty="0" smtClean="0"/>
              <a:t>No relevant standards prior to this effort</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pic>
        <p:nvPicPr>
          <p:cNvPr id="5" name="Picture 3" descr="Dexon Vicry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5876" y="3554056"/>
            <a:ext cx="3336925" cy="27416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Deta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72712" y="3337622"/>
            <a:ext cx="1919288" cy="13716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5721842" y="1984690"/>
            <a:ext cx="5593857" cy="2671697"/>
            <a:chOff x="5721842" y="1984690"/>
            <a:chExt cx="5593857" cy="2671697"/>
          </a:xfrm>
        </p:grpSpPr>
        <p:pic>
          <p:nvPicPr>
            <p:cNvPr id="1028" name="Picture 4" descr="http://www.engineeredwater.us/yahoo_site_admin/assets/images/corrosion.321131157_st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9299" y="2235292"/>
              <a:ext cx="5486400" cy="242109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721842" y="1984690"/>
              <a:ext cx="3095719" cy="215444"/>
            </a:xfrm>
            <a:prstGeom prst="rect">
              <a:avLst/>
            </a:prstGeom>
            <a:noFill/>
          </p:spPr>
          <p:txBody>
            <a:bodyPr wrap="none" rtlCol="0">
              <a:spAutoFit/>
            </a:bodyPr>
            <a:lstStyle/>
            <a:p>
              <a:r>
                <a:rPr lang="en-US" sz="800" dirty="0" smtClean="0"/>
                <a:t>Source</a:t>
              </a:r>
              <a:r>
                <a:rPr lang="en-US" sz="800" dirty="0"/>
                <a:t>: http://www.engineeredwater.us/corrosion_control</a:t>
              </a:r>
            </a:p>
          </p:txBody>
        </p:sp>
      </p:grpSp>
    </p:spTree>
    <p:extLst>
      <p:ext uri="{BB962C8B-B14F-4D97-AF65-F5344CB8AC3E}">
        <p14:creationId xmlns:p14="http://schemas.microsoft.com/office/powerpoint/2010/main" val="111414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par>
                          <p:cTn id="33" fill="hold">
                            <p:stCondLst>
                              <p:cond delay="0"/>
                            </p:stCondLst>
                            <p:childTnLst>
                              <p:par>
                                <p:cTn id="34" presetID="10" presetClass="exit" presetSubtype="0" fill="hold" nodeType="afterEffect">
                                  <p:stCondLst>
                                    <p:cond delay="0"/>
                                  </p:stCondLst>
                                  <p:childTnLst>
                                    <p:animEffect transition="out" filter="fade">
                                      <p:cBhvr>
                                        <p:cTn id="35" dur="500"/>
                                        <p:tgtEl>
                                          <p:spTgt spid="5"/>
                                        </p:tgtEl>
                                      </p:cBhvr>
                                    </p:animEffect>
                                    <p:set>
                                      <p:cBhvr>
                                        <p:cTn id="36" dur="1" fill="hold">
                                          <p:stCondLst>
                                            <p:cond delay="499"/>
                                          </p:stCondLst>
                                        </p:cTn>
                                        <p:tgtEl>
                                          <p:spTgt spid="5"/>
                                        </p:tgtEl>
                                        <p:attrNameLst>
                                          <p:attrName>style.visibility</p:attrName>
                                        </p:attrNameLst>
                                      </p:cBhvr>
                                      <p:to>
                                        <p:strVal val="hidden"/>
                                      </p:to>
                                    </p:set>
                                  </p:childTnLst>
                                </p:cTn>
                              </p:par>
                            </p:childTnLst>
                          </p:cTn>
                        </p:par>
                        <p:par>
                          <p:cTn id="37" fill="hold">
                            <p:stCondLst>
                              <p:cond delay="500"/>
                            </p:stCondLst>
                            <p:childTnLst>
                              <p:par>
                                <p:cTn id="38" presetID="10" presetClass="exit" presetSubtype="0" fill="hold" nodeType="afterEffect">
                                  <p:stCondLst>
                                    <p:cond delay="0"/>
                                  </p:stCondLst>
                                  <p:childTnLst>
                                    <p:animEffect transition="out" filter="fade">
                                      <p:cBhvr>
                                        <p:cTn id="39" dur="500"/>
                                        <p:tgtEl>
                                          <p:spTgt spid="6"/>
                                        </p:tgtEl>
                                      </p:cBhvr>
                                    </p:animEffect>
                                    <p:set>
                                      <p:cBhvr>
                                        <p:cTn id="40" dur="1" fill="hold">
                                          <p:stCondLst>
                                            <p:cond delay="499"/>
                                          </p:stCondLst>
                                        </p:cTn>
                                        <p:tgtEl>
                                          <p:spTgt spid="6"/>
                                        </p:tgtEl>
                                        <p:attrNameLst>
                                          <p:attrName>style.visibility</p:attrName>
                                        </p:attrNameLst>
                                      </p:cBhvr>
                                      <p:to>
                                        <p:strVal val="hidden"/>
                                      </p:to>
                                    </p:set>
                                  </p:childTnLst>
                                </p:cTn>
                              </p:par>
                            </p:childTnLst>
                          </p:cTn>
                        </p:par>
                        <p:par>
                          <p:cTn id="41" fill="hold">
                            <p:stCondLst>
                              <p:cond delay="1000"/>
                            </p:stCondLst>
                            <p:childTnLst>
                              <p:par>
                                <p:cTn id="42" presetID="10" presetClass="exit" presetSubtype="0" fill="hold" nodeType="afterEffect">
                                  <p:stCondLst>
                                    <p:cond delay="0"/>
                                  </p:stCondLst>
                                  <p:childTnLst>
                                    <p:animEffect transition="out" filter="fade">
                                      <p:cBhvr>
                                        <p:cTn id="43" dur="500"/>
                                        <p:tgtEl>
                                          <p:spTgt spid="3">
                                            <p:txEl>
                                              <p:pRg st="1" end="1"/>
                                            </p:txEl>
                                          </p:spTgt>
                                        </p:tgtEl>
                                      </p:cBhvr>
                                    </p:animEffect>
                                    <p:set>
                                      <p:cBhvr>
                                        <p:cTn id="44" dur="1" fill="hold">
                                          <p:stCondLst>
                                            <p:cond delay="499"/>
                                          </p:stCondLst>
                                        </p:cTn>
                                        <p:tgtEl>
                                          <p:spTgt spid="3">
                                            <p:txEl>
                                              <p:pRg st="1" end="1"/>
                                            </p:txEl>
                                          </p:spTgt>
                                        </p:tgtEl>
                                        <p:attrNameLst>
                                          <p:attrName>style.visibility</p:attrName>
                                        </p:attrNameLst>
                                      </p:cBhvr>
                                      <p:to>
                                        <p:strVal val="hidden"/>
                                      </p:to>
                                    </p:set>
                                  </p:childTnLst>
                                </p:cTn>
                              </p:par>
                            </p:childTnLst>
                          </p:cTn>
                        </p:par>
                        <p:par>
                          <p:cTn id="45" fill="hold">
                            <p:stCondLst>
                              <p:cond delay="1500"/>
                            </p:stCondLst>
                            <p:childTnLst>
                              <p:par>
                                <p:cTn id="46" presetID="10" presetClass="exit" presetSubtype="0" fill="hold" nodeType="afterEffect">
                                  <p:stCondLst>
                                    <p:cond delay="0"/>
                                  </p:stCondLst>
                                  <p:childTnLst>
                                    <p:animEffect transition="out" filter="fade">
                                      <p:cBhvr>
                                        <p:cTn id="47" dur="500"/>
                                        <p:tgtEl>
                                          <p:spTgt spid="3">
                                            <p:txEl>
                                              <p:pRg st="2" end="2"/>
                                            </p:txEl>
                                          </p:spTgt>
                                        </p:tgtEl>
                                      </p:cBhvr>
                                    </p:animEffect>
                                    <p:set>
                                      <p:cBhvr>
                                        <p:cTn id="48" dur="1" fill="hold">
                                          <p:stCondLst>
                                            <p:cond delay="499"/>
                                          </p:stCondLst>
                                        </p:cTn>
                                        <p:tgtEl>
                                          <p:spTgt spid="3">
                                            <p:txEl>
                                              <p:pRg st="2" end="2"/>
                                            </p:txEl>
                                          </p:spTgt>
                                        </p:tgtEl>
                                        <p:attrNameLst>
                                          <p:attrName>style.visibility</p:attrName>
                                        </p:attrNameLst>
                                      </p:cBhvr>
                                      <p:to>
                                        <p:strVal val="hidden"/>
                                      </p:to>
                                    </p:set>
                                  </p:childTnLst>
                                </p:cTn>
                              </p:par>
                            </p:childTnLst>
                          </p:cTn>
                        </p:par>
                        <p:par>
                          <p:cTn id="49" fill="hold">
                            <p:stCondLst>
                              <p:cond delay="2000"/>
                            </p:stCondLst>
                            <p:childTnLst>
                              <p:par>
                                <p:cTn id="50" presetID="10" presetClass="exit" presetSubtype="0" fill="hold" nodeType="afterEffect">
                                  <p:stCondLst>
                                    <p:cond delay="0"/>
                                  </p:stCondLst>
                                  <p:childTnLst>
                                    <p:animEffect transition="out" filter="fade">
                                      <p:cBhvr>
                                        <p:cTn id="51" dur="500"/>
                                        <p:tgtEl>
                                          <p:spTgt spid="3">
                                            <p:txEl>
                                              <p:pRg st="3" end="3"/>
                                            </p:txEl>
                                          </p:spTgt>
                                        </p:tgtEl>
                                      </p:cBhvr>
                                    </p:animEffect>
                                    <p:set>
                                      <p:cBhvr>
                                        <p:cTn id="52" dur="1" fill="hold">
                                          <p:stCondLst>
                                            <p:cond delay="499"/>
                                          </p:stCondLst>
                                        </p:cTn>
                                        <p:tgtEl>
                                          <p:spTgt spid="3">
                                            <p:txEl>
                                              <p:pRg st="3" end="3"/>
                                            </p:txEl>
                                          </p:spTgt>
                                        </p:tgtEl>
                                        <p:attrNameLst>
                                          <p:attrName>style.visibility</p:attrName>
                                        </p:attrNameLst>
                                      </p:cBhvr>
                                      <p:to>
                                        <p:strVal val="hidden"/>
                                      </p:to>
                                    </p:set>
                                  </p:childTnLst>
                                </p:cTn>
                              </p:par>
                            </p:childTnLst>
                          </p:cTn>
                        </p:par>
                        <p:par>
                          <p:cTn id="53" fill="hold">
                            <p:stCondLst>
                              <p:cond delay="2500"/>
                            </p:stCondLst>
                            <p:childTnLst>
                              <p:par>
                                <p:cTn id="54" presetID="10" presetClass="exit" presetSubtype="0" fill="hold" nodeType="afterEffect">
                                  <p:stCondLst>
                                    <p:cond delay="0"/>
                                  </p:stCondLst>
                                  <p:childTnLst>
                                    <p:animEffect transition="out" filter="fade">
                                      <p:cBhvr>
                                        <p:cTn id="55" dur="500"/>
                                        <p:tgtEl>
                                          <p:spTgt spid="3">
                                            <p:txEl>
                                              <p:pRg st="4" end="4"/>
                                            </p:txEl>
                                          </p:spTgt>
                                        </p:tgtEl>
                                      </p:cBhvr>
                                    </p:animEffect>
                                    <p:set>
                                      <p:cBhvr>
                                        <p:cTn id="56" dur="1" fill="hold">
                                          <p:stCondLst>
                                            <p:cond delay="499"/>
                                          </p:stCondLst>
                                        </p:cTn>
                                        <p:tgtEl>
                                          <p:spTgt spid="3">
                                            <p:txEl>
                                              <p:pRg st="4" end="4"/>
                                            </p:txEl>
                                          </p:spTgt>
                                        </p:tgtEl>
                                        <p:attrNameLst>
                                          <p:attrName>style.visibility</p:attrName>
                                        </p:attrNameLst>
                                      </p:cBhvr>
                                      <p:to>
                                        <p:strVal val="hidden"/>
                                      </p:to>
                                    </p:set>
                                  </p:childTnLst>
                                </p:cTn>
                              </p:par>
                            </p:childTnLst>
                          </p:cTn>
                        </p:par>
                        <p:par>
                          <p:cTn id="57" fill="hold">
                            <p:stCondLst>
                              <p:cond delay="3000"/>
                            </p:stCondLst>
                            <p:childTnLst>
                              <p:par>
                                <p:cTn id="58" presetID="10" presetClass="entr" presetSubtype="0"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par>
                          <p:cTn id="61" fill="hold">
                            <p:stCondLst>
                              <p:cond delay="3500"/>
                            </p:stCondLst>
                            <p:childTnLst>
                              <p:par>
                                <p:cTn id="62" presetID="1" presetClass="entr" presetSubtype="0" fill="hold" nodeType="afterEffect">
                                  <p:stCondLst>
                                    <p:cond delay="0"/>
                                  </p:stCondLst>
                                  <p:childTnLst>
                                    <p:set>
                                      <p:cBhvr>
                                        <p:cTn id="63" dur="1" fill="hold">
                                          <p:stCondLst>
                                            <p:cond delay="0"/>
                                          </p:stCondLst>
                                        </p:cTn>
                                        <p:tgtEl>
                                          <p:spTgt spid="3">
                                            <p:txEl>
                                              <p:pRg st="7" end="7"/>
                                            </p:txEl>
                                          </p:spTgt>
                                        </p:tgtEl>
                                        <p:attrNameLst>
                                          <p:attrName>style.visibility</p:attrName>
                                        </p:attrNameLst>
                                      </p:cBhvr>
                                      <p:to>
                                        <p:strVal val="visible"/>
                                      </p:to>
                                    </p:set>
                                  </p:childTnLst>
                                </p:cTn>
                              </p:par>
                            </p:childTnLst>
                          </p:cTn>
                        </p:par>
                        <p:par>
                          <p:cTn id="64" fill="hold">
                            <p:stCondLst>
                              <p:cond delay="3500"/>
                            </p:stCondLst>
                            <p:childTnLst>
                              <p:par>
                                <p:cTn id="65" presetID="1" presetClass="entr" presetSubtype="0" fill="hold" nodeType="after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20000"/>
              </a:lnSpc>
            </a:pPr>
            <a:r>
              <a:rPr lang="en-US" altLang="en-US" sz="4000" dirty="0"/>
              <a:t>Introduction</a:t>
            </a:r>
            <a:br>
              <a:rPr lang="en-US" altLang="en-US" sz="4000" dirty="0"/>
            </a:br>
            <a:r>
              <a:rPr lang="en-US" altLang="en-US" sz="4000" dirty="0" smtClean="0"/>
              <a:t>- </a:t>
            </a:r>
            <a:r>
              <a:rPr lang="en-US" altLang="en-US" sz="3600" dirty="0" smtClean="0"/>
              <a:t>Absorbable </a:t>
            </a:r>
            <a:r>
              <a:rPr lang="en-US" altLang="en-US" sz="3600" dirty="0"/>
              <a:t>(metals) </a:t>
            </a:r>
            <a:r>
              <a:rPr lang="en-US" altLang="en-US" sz="3600" dirty="0" smtClean="0"/>
              <a:t>technology</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Corrosion </a:t>
            </a:r>
          </a:p>
          <a:p>
            <a:pPr lvl="1"/>
            <a:r>
              <a:rPr lang="en-US" dirty="0" smtClean="0"/>
              <a:t>From almost the start of time, corrosion research has been focused on its prevention</a:t>
            </a:r>
          </a:p>
          <a:p>
            <a:pPr lvl="2"/>
            <a:r>
              <a:rPr lang="en-US" dirty="0" smtClean="0"/>
              <a:t>Historically little incentive toward understanding the complexities of the advanced stages of corrosion and its management</a:t>
            </a:r>
          </a:p>
          <a:p>
            <a:pPr lvl="2"/>
            <a:r>
              <a:rPr lang="en-US" dirty="0" smtClean="0"/>
              <a:t>Incentive for permanent implants is to avoid corrosion, with focus on prevention</a:t>
            </a:r>
          </a:p>
          <a:p>
            <a:r>
              <a:rPr lang="en-US" u="sng" dirty="0" smtClean="0"/>
              <a:t>Intentional</a:t>
            </a:r>
            <a:r>
              <a:rPr lang="en-US" dirty="0" smtClean="0"/>
              <a:t> </a:t>
            </a:r>
            <a:r>
              <a:rPr lang="en-US" i="1" dirty="0"/>
              <a:t>i</a:t>
            </a:r>
            <a:r>
              <a:rPr lang="en-US" i="1" dirty="0" smtClean="0"/>
              <a:t>n vivo </a:t>
            </a:r>
            <a:r>
              <a:rPr lang="en-US" dirty="0" smtClean="0"/>
              <a:t>corrosion is a relatively new concept</a:t>
            </a:r>
          </a:p>
          <a:p>
            <a:pPr lvl="1"/>
            <a:r>
              <a:rPr lang="en-US" dirty="0" smtClean="0"/>
              <a:t>Implant in a warm salt environment</a:t>
            </a:r>
          </a:p>
          <a:p>
            <a:pPr lvl="1"/>
            <a:r>
              <a:rPr lang="en-US" dirty="0" smtClean="0"/>
              <a:t>Needs to deliver mechanical attributes and then go away,</a:t>
            </a:r>
          </a:p>
          <a:p>
            <a:pPr lvl="2"/>
            <a:r>
              <a:rPr lang="en-US" dirty="0" smtClean="0"/>
              <a:t>Not too quick, not too slow</a:t>
            </a:r>
          </a:p>
          <a:p>
            <a:pPr lvl="2"/>
            <a:r>
              <a:rPr lang="en-US" dirty="0" smtClean="0"/>
              <a:t>Needs to not damage the patient or surround tissue</a:t>
            </a:r>
          </a:p>
          <a:p>
            <a:pPr lvl="3"/>
            <a:r>
              <a:rPr lang="en-US" dirty="0" smtClean="0"/>
              <a:t>Inflammation / premature fracture</a:t>
            </a:r>
          </a:p>
          <a:p>
            <a:pPr lvl="1"/>
            <a:endParaRPr lang="en-US" dirty="0"/>
          </a:p>
        </p:txBody>
      </p:sp>
      <p:sp>
        <p:nvSpPr>
          <p:cNvPr id="4" name="Footer Placeholder 3"/>
          <p:cNvSpPr>
            <a:spLocks noGrp="1"/>
          </p:cNvSpPr>
          <p:nvPr>
            <p:ph type="ftr" sz="quarter" idx="11"/>
          </p:nvPr>
        </p:nvSpPr>
        <p:spPr/>
        <p:txBody>
          <a:bodyPr/>
          <a:lstStyle/>
          <a:p>
            <a:r>
              <a:rPr lang="en-US" dirty="0" smtClean="0"/>
              <a:t>ANSI-DIN   U.S.- German Standards Panel                                                                April 12, 2016</a:t>
            </a:r>
          </a:p>
        </p:txBody>
      </p:sp>
    </p:spTree>
    <p:extLst>
      <p:ext uri="{BB962C8B-B14F-4D97-AF65-F5344CB8AC3E}">
        <p14:creationId xmlns:p14="http://schemas.microsoft.com/office/powerpoint/2010/main" val="366231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20000"/>
              </a:lnSpc>
            </a:pPr>
            <a:r>
              <a:rPr lang="en-US" altLang="en-US" sz="4000" dirty="0"/>
              <a:t>Introduction</a:t>
            </a:r>
            <a:br>
              <a:rPr lang="en-US" altLang="en-US" sz="4000" dirty="0"/>
            </a:br>
            <a:r>
              <a:rPr lang="en-US" altLang="en-US" sz="4000" dirty="0" smtClean="0"/>
              <a:t>- </a:t>
            </a:r>
            <a:r>
              <a:rPr lang="en-US" altLang="en-US" sz="3600" dirty="0" smtClean="0"/>
              <a:t>Absorbable </a:t>
            </a:r>
            <a:r>
              <a:rPr lang="en-US" altLang="en-US" sz="3600" dirty="0"/>
              <a:t>(metals) </a:t>
            </a:r>
            <a:r>
              <a:rPr lang="en-US" altLang="en-US" sz="3600" dirty="0" smtClean="0"/>
              <a:t>technology</a:t>
            </a:r>
            <a:endParaRPr lang="en-US" sz="3600" dirty="0"/>
          </a:p>
        </p:txBody>
      </p:sp>
      <p:sp>
        <p:nvSpPr>
          <p:cNvPr id="3" name="Content Placeholder 2"/>
          <p:cNvSpPr>
            <a:spLocks noGrp="1"/>
          </p:cNvSpPr>
          <p:nvPr>
            <p:ph idx="1"/>
          </p:nvPr>
        </p:nvSpPr>
        <p:spPr/>
        <p:txBody>
          <a:bodyPr>
            <a:normAutofit/>
          </a:bodyPr>
          <a:lstStyle/>
          <a:p>
            <a:r>
              <a:rPr lang="en-US" sz="2400" dirty="0" smtClean="0"/>
              <a:t>Corrosion </a:t>
            </a:r>
          </a:p>
          <a:p>
            <a:pPr lvl="1"/>
            <a:r>
              <a:rPr lang="en-US" sz="2000" dirty="0" smtClean="0"/>
              <a:t>Effectively </a:t>
            </a:r>
            <a:r>
              <a:rPr lang="en-US" sz="2000" dirty="0"/>
              <a:t>u</a:t>
            </a:r>
            <a:r>
              <a:rPr lang="en-US" sz="2000" dirty="0" smtClean="0"/>
              <a:t>nravels the entire processing history of the metal</a:t>
            </a:r>
          </a:p>
          <a:p>
            <a:pPr lvl="2"/>
            <a:r>
              <a:rPr lang="en-US" sz="1800" dirty="0" smtClean="0"/>
              <a:t>Composition (e.g. </a:t>
            </a:r>
            <a:r>
              <a:rPr lang="en-US" sz="1800" dirty="0"/>
              <a:t>a</a:t>
            </a:r>
            <a:r>
              <a:rPr lang="en-US" sz="1800" dirty="0" smtClean="0"/>
              <a:t>lloying elements, trace elements)</a:t>
            </a:r>
          </a:p>
          <a:p>
            <a:pPr lvl="2"/>
            <a:r>
              <a:rPr lang="en-US" sz="1800" dirty="0" smtClean="0"/>
              <a:t>Physical/thermal history/condition (e.g. </a:t>
            </a:r>
            <a:r>
              <a:rPr lang="en-US" sz="1800" dirty="0"/>
              <a:t>casting, </a:t>
            </a:r>
            <a:r>
              <a:rPr lang="en-US" sz="1800" dirty="0" smtClean="0"/>
              <a:t>forging, annealing, grain size)</a:t>
            </a:r>
          </a:p>
          <a:p>
            <a:pPr lvl="2"/>
            <a:r>
              <a:rPr lang="en-US" sz="1800" dirty="0" smtClean="0"/>
              <a:t>Surface Treatments (e.g. oxide layer formation)</a:t>
            </a:r>
          </a:p>
          <a:p>
            <a:pPr lvl="2"/>
            <a:r>
              <a:rPr lang="en-US" sz="1800" dirty="0" smtClean="0"/>
              <a:t>Coatings (e.g. drug release matrix)</a:t>
            </a:r>
          </a:p>
          <a:p>
            <a:pPr lvl="1"/>
            <a:r>
              <a:rPr lang="en-US" sz="2000" dirty="0" smtClean="0"/>
              <a:t>Added </a:t>
            </a:r>
            <a:r>
              <a:rPr lang="en-US" sz="2000" i="1" dirty="0" smtClean="0"/>
              <a:t>In vivo </a:t>
            </a:r>
            <a:r>
              <a:rPr lang="en-US" sz="2000" dirty="0" smtClean="0"/>
              <a:t>factors</a:t>
            </a:r>
          </a:p>
          <a:p>
            <a:pPr lvl="2"/>
            <a:r>
              <a:rPr lang="en-US" sz="1800" dirty="0" smtClean="0"/>
              <a:t>Body’s electrolytes and proteins</a:t>
            </a:r>
          </a:p>
          <a:p>
            <a:pPr lvl="3"/>
            <a:r>
              <a:rPr lang="en-US" sz="1600" dirty="0" smtClean="0"/>
              <a:t>Difficult to impossible to model in the lab (in vitro)</a:t>
            </a:r>
          </a:p>
          <a:p>
            <a:pPr lvl="2"/>
            <a:r>
              <a:rPr lang="en-US" sz="1800" dirty="0" smtClean="0"/>
              <a:t>Expected (cyclic, static) loading (within a corrosive environment)</a:t>
            </a:r>
          </a:p>
        </p:txBody>
      </p:sp>
      <p:sp>
        <p:nvSpPr>
          <p:cNvPr id="4" name="Footer Placeholder 3"/>
          <p:cNvSpPr>
            <a:spLocks noGrp="1"/>
          </p:cNvSpPr>
          <p:nvPr>
            <p:ph type="ftr" sz="quarter" idx="11"/>
          </p:nvPr>
        </p:nvSpPr>
        <p:spPr/>
        <p:txBody>
          <a:bodyPr/>
          <a:lstStyle/>
          <a:p>
            <a:r>
              <a:rPr lang="en-US" smtClean="0"/>
              <a:t>ANSI-DIN   U.S.- German Standards Panel                                                                April 12, 2016</a:t>
            </a:r>
            <a:endParaRPr lang="en-US" dirty="0" smtClean="0"/>
          </a:p>
        </p:txBody>
      </p:sp>
    </p:spTree>
    <p:extLst>
      <p:ext uri="{BB962C8B-B14F-4D97-AF65-F5344CB8AC3E}">
        <p14:creationId xmlns:p14="http://schemas.microsoft.com/office/powerpoint/2010/main" val="388712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13606</TotalTime>
  <Words>2669</Words>
  <Application>Microsoft Office PowerPoint</Application>
  <PresentationFormat>Widescreen</PresentationFormat>
  <Paragraphs>357</Paragraphs>
  <Slides>33</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Century Gothic</vt:lpstr>
      <vt:lpstr>MetaNormalLF-Roman</vt:lpstr>
      <vt:lpstr>MS PGothic</vt:lpstr>
      <vt:lpstr>Times New Roman</vt:lpstr>
      <vt:lpstr>Calibri</vt:lpstr>
      <vt:lpstr>Wingdings 3</vt:lpstr>
      <vt:lpstr>Arial</vt:lpstr>
      <vt:lpstr>Ion</vt:lpstr>
      <vt:lpstr>Innovation and Adaptation in the Development of Standards for Absorbable Implants. </vt:lpstr>
      <vt:lpstr>Disclosures</vt:lpstr>
      <vt:lpstr>Presentation Overview</vt:lpstr>
      <vt:lpstr>Presentation Overview</vt:lpstr>
      <vt:lpstr>Introduction - Potential evolving role for standards </vt:lpstr>
      <vt:lpstr>Presentation Overview</vt:lpstr>
      <vt:lpstr>Introduction - Absorbable implant technology</vt:lpstr>
      <vt:lpstr>Introduction - Absorbable (metals) technology</vt:lpstr>
      <vt:lpstr>Introduction - Absorbable (metals) technology</vt:lpstr>
      <vt:lpstr>Absorbable Metals - Commercialized Products -</vt:lpstr>
      <vt:lpstr>Absorbable Metals - Commercialized Products -</vt:lpstr>
      <vt:lpstr>Absorbable Metals - Upcoming (“on deck”) Products -</vt:lpstr>
      <vt:lpstr>Absorbable Metals - Upcoming (“on deck”) Products -</vt:lpstr>
      <vt:lpstr>Introduction - Absorbable (metals) technology</vt:lpstr>
      <vt:lpstr>Presentation Overview</vt:lpstr>
      <vt:lpstr>Absorbable Metals Related Standards - A practical need - TC150/SC2/WG7 Activities </vt:lpstr>
      <vt:lpstr>Current Absorbable Standards  - Device/Application Specific (Cardiovascular) -</vt:lpstr>
      <vt:lpstr>Current Absorbable Standards  - Device/Application Specific (Cardiovascular) -</vt:lpstr>
      <vt:lpstr>Current Absorbable Standards  - Additional Offshoot Efforts -</vt:lpstr>
      <vt:lpstr>Current Absorbable Standards  - Biological Evaluation Specific -</vt:lpstr>
      <vt:lpstr>Significant ISO/TR 37137 absorbable metals related language</vt:lpstr>
      <vt:lpstr>Presentation Overview</vt:lpstr>
      <vt:lpstr>Absorbable Metal Standards  - currently under development - </vt:lpstr>
      <vt:lpstr>Absorbable Metal Standards  - currently under development - </vt:lpstr>
      <vt:lpstr>Absorbable Metal Standards  - currently under development - </vt:lpstr>
      <vt:lpstr>Absorbable Metal Standards  - currently under development -</vt:lpstr>
      <vt:lpstr>Absorbable Metal Standards  - currently under development –</vt:lpstr>
      <vt:lpstr>Absorbable Metal Standards  - currently under development –  </vt:lpstr>
      <vt:lpstr>Absorbable Metal Standards  - currently under development –  </vt:lpstr>
      <vt:lpstr>Absorbable Metal Standards  - currently under development –</vt:lpstr>
      <vt:lpstr>Absorbable Metals Standardization - Collaboration/Cooperation Overview - </vt:lpstr>
      <vt:lpstr>Absorbable Metals Standardization   It is happening!</vt:lpstr>
      <vt:lpstr>PowerPoint Presentation</vt:lpstr>
    </vt:vector>
  </TitlesOfParts>
  <Company>W.L. Gore &amp; Associates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Byron K Hayes</dc:creator>
  <cp:lastModifiedBy>Byron K Hayes </cp:lastModifiedBy>
  <cp:revision>87</cp:revision>
  <dcterms:created xsi:type="dcterms:W3CDTF">2016-03-07T21:12:00Z</dcterms:created>
  <dcterms:modified xsi:type="dcterms:W3CDTF">2016-04-12T14:52:47Z</dcterms:modified>
</cp:coreProperties>
</file>